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0914E070-44B5-4217-8DEA-5022A729A0BB}" type="datetimeFigureOut">
              <a:rPr lang="es-ES" smtClean="0"/>
              <a:pPr/>
              <a:t>11/09/2011</a:t>
            </a:fld>
            <a:endParaRPr lang="es-ES"/>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ES"/>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001B6915-AE93-45C9-80BC-64DCA4A1D960}"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0914E070-44B5-4217-8DEA-5022A729A0BB}" type="datetimeFigureOut">
              <a:rPr lang="es-ES" smtClean="0"/>
              <a:pPr/>
              <a:t>11/09/2011</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001B6915-AE93-45C9-80BC-64DCA4A1D960}"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0914E070-44B5-4217-8DEA-5022A729A0BB}" type="datetimeFigureOut">
              <a:rPr lang="es-ES" smtClean="0"/>
              <a:pPr/>
              <a:t>11/09/2011</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001B6915-AE93-45C9-80BC-64DCA4A1D960}"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0914E070-44B5-4217-8DEA-5022A729A0BB}" type="datetimeFigureOut">
              <a:rPr lang="es-ES" smtClean="0"/>
              <a:pPr/>
              <a:t>11/09/2011</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001B6915-AE93-45C9-80BC-64DCA4A1D960}" type="slidenum">
              <a:rPr lang="es-ES" smtClean="0"/>
              <a:pPr/>
              <a:t>‹Nº›</a:t>
            </a:fld>
            <a:endParaRPr lang="es-ES"/>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0914E070-44B5-4217-8DEA-5022A729A0BB}" type="datetimeFigureOut">
              <a:rPr lang="es-ES" smtClean="0"/>
              <a:pPr/>
              <a:t>11/09/2011</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001B6915-AE93-45C9-80BC-64DCA4A1D960}" type="slidenum">
              <a:rPr lang="es-ES" smtClean="0"/>
              <a:pPr/>
              <a:t>‹Nº›</a:t>
            </a:fld>
            <a:endParaRPr lang="es-ES"/>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0914E070-44B5-4217-8DEA-5022A729A0BB}" type="datetimeFigureOut">
              <a:rPr lang="es-ES" smtClean="0"/>
              <a:pPr/>
              <a:t>11/09/2011</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001B6915-AE93-45C9-80BC-64DCA4A1D960}" type="slidenum">
              <a:rPr lang="es-ES" smtClean="0"/>
              <a:pPr/>
              <a:t>‹Nº›</a:t>
            </a:fld>
            <a:endParaRPr lang="es-ES"/>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0914E070-44B5-4217-8DEA-5022A729A0BB}" type="datetimeFigureOut">
              <a:rPr lang="es-ES" smtClean="0"/>
              <a:pPr/>
              <a:t>11/09/2011</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001B6915-AE93-45C9-80BC-64DCA4A1D960}"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0914E070-44B5-4217-8DEA-5022A729A0BB}" type="datetimeFigureOut">
              <a:rPr lang="es-ES" smtClean="0"/>
              <a:pPr/>
              <a:t>11/09/2011</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001B6915-AE93-45C9-80BC-64DCA4A1D960}" type="slidenum">
              <a:rPr lang="es-ES" smtClean="0"/>
              <a:pPr/>
              <a:t>‹Nº›</a:t>
            </a:fld>
            <a:endParaRPr lang="es-ES"/>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0914E070-44B5-4217-8DEA-5022A729A0BB}" type="datetimeFigureOut">
              <a:rPr lang="es-ES" smtClean="0"/>
              <a:pPr/>
              <a:t>11/09/2011</a:t>
            </a:fld>
            <a:endParaRPr lang="es-ES"/>
          </a:p>
        </p:txBody>
      </p:sp>
      <p:sp>
        <p:nvSpPr>
          <p:cNvPr id="3" name="2 Marcador de pie de página"/>
          <p:cNvSpPr>
            <a:spLocks noGrp="1"/>
          </p:cNvSpPr>
          <p:nvPr>
            <p:ph type="ftr" sz="quarter" idx="11"/>
          </p:nvPr>
        </p:nvSpPr>
        <p:spPr/>
        <p:txBody>
          <a:bodyPr/>
          <a:lstStyle>
            <a:extLst/>
          </a:lstStyle>
          <a:p>
            <a:endParaRPr lang="es-ES"/>
          </a:p>
        </p:txBody>
      </p:sp>
      <p:sp>
        <p:nvSpPr>
          <p:cNvPr id="4" name="3 Marcador de número de diapositiva"/>
          <p:cNvSpPr>
            <a:spLocks noGrp="1"/>
          </p:cNvSpPr>
          <p:nvPr>
            <p:ph type="sldNum" sz="quarter" idx="12"/>
          </p:nvPr>
        </p:nvSpPr>
        <p:spPr/>
        <p:txBody>
          <a:bodyPr/>
          <a:lstStyle>
            <a:extLst/>
          </a:lstStyle>
          <a:p>
            <a:fld id="{001B6915-AE93-45C9-80BC-64DCA4A1D960}"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0914E070-44B5-4217-8DEA-5022A729A0BB}" type="datetimeFigureOut">
              <a:rPr lang="es-ES" smtClean="0"/>
              <a:pPr/>
              <a:t>11/09/2011</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001B6915-AE93-45C9-80BC-64DCA4A1D960}"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0914E070-44B5-4217-8DEA-5022A729A0BB}" type="datetimeFigureOut">
              <a:rPr lang="es-ES" smtClean="0"/>
              <a:pPr/>
              <a:t>11/09/2011</a:t>
            </a:fld>
            <a:endParaRPr lang="es-ES"/>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ES"/>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001B6915-AE93-45C9-80BC-64DCA4A1D960}" type="slidenum">
              <a:rPr lang="es-ES" smtClean="0"/>
              <a:pPr/>
              <a:t>‹Nº›</a:t>
            </a:fld>
            <a:endParaRPr lang="es-ES"/>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914E070-44B5-4217-8DEA-5022A729A0BB}" type="datetimeFigureOut">
              <a:rPr lang="es-ES" smtClean="0"/>
              <a:pPr/>
              <a:t>11/09/2011</a:t>
            </a:fld>
            <a:endParaRPr lang="es-ES"/>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ES"/>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01B6915-AE93-45C9-80BC-64DCA4A1D960}"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ES_tradnl" b="1" dirty="0"/>
              <a:t>DEFINICION DE FRONTERA DE POSIBILIDADES DE PRODUCCIÓN O CURVA DE TRANSFORMACION</a:t>
            </a:r>
            <a:r>
              <a:rPr lang="es-ES_tradnl" dirty="0"/>
              <a:t>:</a:t>
            </a:r>
            <a:r>
              <a:rPr lang="es-ES" dirty="0"/>
              <a:t/>
            </a:r>
            <a:br>
              <a:rPr lang="es-ES" dirty="0"/>
            </a:br>
            <a:endParaRPr lang="es-ES" dirty="0"/>
          </a:p>
        </p:txBody>
      </p:sp>
      <p:sp>
        <p:nvSpPr>
          <p:cNvPr id="3" name="2 Subtítulo"/>
          <p:cNvSpPr>
            <a:spLocks noGrp="1"/>
          </p:cNvSpPr>
          <p:nvPr>
            <p:ph type="subTitle" idx="1"/>
          </p:nvPr>
        </p:nvSpPr>
        <p:spPr/>
        <p:txBody>
          <a:bodyPr/>
          <a:lstStyle/>
          <a:p>
            <a:r>
              <a:rPr lang="es-ES" dirty="0" err="1" smtClean="0"/>
              <a:t>Econ</a:t>
            </a:r>
            <a:r>
              <a:rPr lang="es-ES" dirty="0" smtClean="0"/>
              <a:t>. José Rodríguez </a:t>
            </a:r>
            <a:r>
              <a:rPr lang="es-ES" dirty="0" err="1" smtClean="0"/>
              <a:t>Lichtenheldt</a:t>
            </a:r>
            <a:endParaRPr lang="es-E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http://www.auladeeconomia.com/curva%20transformac3.JPG"/>
          <p:cNvPicPr>
            <a:picLocks noGrp="1"/>
          </p:cNvPicPr>
          <p:nvPr>
            <p:ph idx="1"/>
          </p:nvPr>
        </p:nvPicPr>
        <p:blipFill>
          <a:blip r:embed="rId2" cstate="print"/>
          <a:srcRect/>
          <a:stretch>
            <a:fillRect/>
          </a:stretch>
        </p:blipFill>
        <p:spPr bwMode="auto">
          <a:xfrm>
            <a:off x="1907704" y="1628800"/>
            <a:ext cx="3672408" cy="2952328"/>
          </a:xfrm>
          <a:prstGeom prst="rect">
            <a:avLst/>
          </a:prstGeom>
          <a:noFill/>
          <a:ln w="9525">
            <a:noFill/>
            <a:miter lim="800000"/>
            <a:headEnd/>
            <a:tailEnd/>
          </a:ln>
        </p:spPr>
      </p:pic>
      <p:sp>
        <p:nvSpPr>
          <p:cNvPr id="2" name="1 Título"/>
          <p:cNvSpPr>
            <a:spLocks noGrp="1"/>
          </p:cNvSpPr>
          <p:nvPr>
            <p:ph type="title"/>
          </p:nvPr>
        </p:nvSpPr>
        <p:spPr/>
        <p:txBody>
          <a:bodyPr/>
          <a:lstStyle/>
          <a:p>
            <a:r>
              <a:rPr lang="es-ES_tradnl" dirty="0" smtClean="0"/>
              <a:t>CURVA DE TRANSFORMACION</a:t>
            </a:r>
            <a:endParaRPr lang="es-ES" dirty="0"/>
          </a:p>
        </p:txBody>
      </p:sp>
      <p:sp>
        <p:nvSpPr>
          <p:cNvPr id="7169" name="Rectangle 1"/>
          <p:cNvSpPr>
            <a:spLocks noChangeArrowheads="1"/>
          </p:cNvSpPr>
          <p:nvPr/>
        </p:nvSpPr>
        <p:spPr bwMode="auto">
          <a:xfrm>
            <a:off x="395536" y="4412434"/>
            <a:ext cx="8568952" cy="18774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Los puntos m</a:t>
            </a:r>
            <a:r>
              <a:rPr kumimoji="0" lang="es-ES" sz="2000" b="0" i="0" u="none" strike="noStrike" cap="none" normalizeH="0" baseline="0" dirty="0" smtClean="0">
                <a:ln>
                  <a:noFill/>
                </a:ln>
                <a:solidFill>
                  <a:schemeClr val="tx1"/>
                </a:solidFill>
                <a:effectLst/>
                <a:latin typeface="Calibri"/>
                <a:ea typeface="Times New Roman" pitchFamily="18" charset="0"/>
                <a:cs typeface="Arial" pitchFamily="34" charset="0"/>
              </a:rPr>
              <a:t>á</a:t>
            </a:r>
            <a:r>
              <a:rPr kumimoji="0" lang="es-E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 arriba de la curva son deseables, pero inalcanzables de acuerdo con las condiciones presentes. En la misma gr</a:t>
            </a:r>
            <a:r>
              <a:rPr kumimoji="0" lang="es-ES" sz="2000" b="0" i="0" u="none" strike="noStrike" cap="none" normalizeH="0" baseline="0" dirty="0" smtClean="0">
                <a:ln>
                  <a:noFill/>
                </a:ln>
                <a:solidFill>
                  <a:schemeClr val="tx1"/>
                </a:solidFill>
                <a:effectLst/>
                <a:latin typeface="Calibri"/>
                <a:ea typeface="Times New Roman" pitchFamily="18" charset="0"/>
                <a:cs typeface="Arial" pitchFamily="34" charset="0"/>
              </a:rPr>
              <a:t>á</a:t>
            </a:r>
            <a:r>
              <a:rPr kumimoji="0" lang="es-E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fica del punto anterior el punto P es inalcanzable con los recursos que la econom</a:t>
            </a:r>
            <a:r>
              <a:rPr kumimoji="0" lang="es-ES" sz="2000" b="0" i="0" u="none" strike="noStrike" cap="none" normalizeH="0" baseline="0" dirty="0" smtClean="0">
                <a:ln>
                  <a:noFill/>
                </a:ln>
                <a:solidFill>
                  <a:schemeClr val="tx1"/>
                </a:solidFill>
                <a:effectLst/>
                <a:latin typeface="Calibri"/>
                <a:ea typeface="Times New Roman" pitchFamily="18" charset="0"/>
                <a:cs typeface="Arial" pitchFamily="34" charset="0"/>
              </a:rPr>
              <a:t>í</a:t>
            </a:r>
            <a:r>
              <a:rPr kumimoji="0" lang="es-E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 tiene en este momento.</a:t>
            </a:r>
            <a:endParaRPr kumimoji="0" lang="es-ES"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600200"/>
            <a:ext cx="5626968" cy="4525963"/>
          </a:xfrm>
        </p:spPr>
        <p:txBody>
          <a:bodyPr>
            <a:normAutofit fontScale="77500" lnSpcReduction="20000"/>
          </a:bodyPr>
          <a:lstStyle/>
          <a:p>
            <a:pPr lvl="0" algn="just"/>
            <a:r>
              <a:rPr lang="es-ES" dirty="0"/>
              <a:t>La expansión de la frontera ocurre cuando aumenta la dotación de los recursos (acumulación del capital, aumento en la fuerza de trabajo, mejoras en la tecnología) o también incrementos en la productividad de éstos, lo cual da como resultado el crecimiento económico, permitiendo alcanzar puntos que anteriormente no habría sido posible alcanzar. También es posible que la curva se desplace hacia la izquierda, lo cual sería posible ante un fuerte desastre natural, una guerra o cualquier situación que reduzca la capacidad máxima de producción de la economía.</a:t>
            </a:r>
          </a:p>
          <a:p>
            <a:endParaRPr lang="es-ES" dirty="0"/>
          </a:p>
        </p:txBody>
      </p:sp>
      <p:sp>
        <p:nvSpPr>
          <p:cNvPr id="2" name="1 Título"/>
          <p:cNvSpPr>
            <a:spLocks noGrp="1"/>
          </p:cNvSpPr>
          <p:nvPr>
            <p:ph type="title"/>
          </p:nvPr>
        </p:nvSpPr>
        <p:spPr/>
        <p:txBody>
          <a:bodyPr/>
          <a:lstStyle/>
          <a:p>
            <a:r>
              <a:rPr lang="es-ES_tradnl" smtClean="0"/>
              <a:t>CURVA DE TRANSFORMACION</a:t>
            </a:r>
            <a:endParaRPr lang="es-ES"/>
          </a:p>
        </p:txBody>
      </p:sp>
      <p:pic>
        <p:nvPicPr>
          <p:cNvPr id="4" name="3 Imagen" descr="http://www.auladeeconomia.com/curva%20transformac4.JPG"/>
          <p:cNvPicPr/>
          <p:nvPr/>
        </p:nvPicPr>
        <p:blipFill>
          <a:blip r:embed="rId2" cstate="print"/>
          <a:srcRect/>
          <a:stretch>
            <a:fillRect/>
          </a:stretch>
        </p:blipFill>
        <p:spPr bwMode="auto">
          <a:xfrm>
            <a:off x="6372200" y="1988840"/>
            <a:ext cx="2137410" cy="288032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lgn="just"/>
            <a:r>
              <a:rPr lang="es-ES" dirty="0"/>
              <a:t>La curva de transformación o </a:t>
            </a:r>
            <a:r>
              <a:rPr lang="es-ES" dirty="0" smtClean="0"/>
              <a:t>frontera </a:t>
            </a:r>
            <a:r>
              <a:rPr lang="es-ES" dirty="0"/>
              <a:t>de posibilidades de producción</a:t>
            </a:r>
            <a:r>
              <a:rPr lang="es-ES_tradnl" dirty="0"/>
              <a:t> se puede definir como: </a:t>
            </a:r>
            <a:endParaRPr lang="es-ES" dirty="0"/>
          </a:p>
          <a:p>
            <a:pPr algn="just"/>
            <a:r>
              <a:rPr lang="es-ES" dirty="0"/>
              <a:t>El conjunto de las distintas combinaciones alternativas máximas de dos bienes o servicios que se podrían producir en un período determinado cuando se tiene disponibilidad de factores y tecnología limitados.</a:t>
            </a:r>
          </a:p>
          <a:p>
            <a:endParaRPr lang="es-ES" dirty="0"/>
          </a:p>
        </p:txBody>
      </p:sp>
      <p:sp>
        <p:nvSpPr>
          <p:cNvPr id="2" name="1 Título"/>
          <p:cNvSpPr>
            <a:spLocks noGrp="1"/>
          </p:cNvSpPr>
          <p:nvPr>
            <p:ph type="title"/>
          </p:nvPr>
        </p:nvSpPr>
        <p:spPr/>
        <p:txBody>
          <a:bodyPr/>
          <a:lstStyle/>
          <a:p>
            <a:r>
              <a:rPr lang="es-ES_tradnl" b="1" dirty="0" smtClean="0"/>
              <a:t>CURVA DE TRANSFORMACION</a:t>
            </a:r>
            <a:endParaRPr lang="es-E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600201"/>
            <a:ext cx="8229600" cy="1756792"/>
          </a:xfrm>
        </p:spPr>
        <p:txBody>
          <a:bodyPr>
            <a:normAutofit fontScale="92500" lnSpcReduction="20000"/>
          </a:bodyPr>
          <a:lstStyle/>
          <a:p>
            <a:pPr algn="just"/>
            <a:r>
              <a:rPr lang="es-ES" dirty="0"/>
              <a:t>Por ejemplo, suponga una economía que puede dedicarse a la producción de café o de camisas, de acuerdo con los siguientes datos, donde las cantidades de café están dadas en miles de sacos por mes y las de camisas en miles de unidades:</a:t>
            </a:r>
          </a:p>
          <a:p>
            <a:endParaRPr lang="es-ES" dirty="0"/>
          </a:p>
        </p:txBody>
      </p:sp>
      <p:sp>
        <p:nvSpPr>
          <p:cNvPr id="2" name="1 Título"/>
          <p:cNvSpPr>
            <a:spLocks noGrp="1"/>
          </p:cNvSpPr>
          <p:nvPr>
            <p:ph type="title"/>
          </p:nvPr>
        </p:nvSpPr>
        <p:spPr/>
        <p:txBody>
          <a:bodyPr/>
          <a:lstStyle/>
          <a:p>
            <a:r>
              <a:rPr lang="es-ES_tradnl" b="1" dirty="0" smtClean="0"/>
              <a:t>CURVA DE TRANSFORMACION</a:t>
            </a:r>
            <a:endParaRPr lang="es-ES" dirty="0"/>
          </a:p>
        </p:txBody>
      </p:sp>
      <p:graphicFrame>
        <p:nvGraphicFramePr>
          <p:cNvPr id="4" name="3 Tabla"/>
          <p:cNvGraphicFramePr>
            <a:graphicFrameLocks noGrp="1"/>
          </p:cNvGraphicFramePr>
          <p:nvPr/>
        </p:nvGraphicFramePr>
        <p:xfrm>
          <a:off x="1331641" y="3356990"/>
          <a:ext cx="7272807" cy="2952329"/>
        </p:xfrm>
        <a:graphic>
          <a:graphicData uri="http://schemas.openxmlformats.org/drawingml/2006/table">
            <a:tbl>
              <a:tblPr>
                <a:effectLst>
                  <a:outerShdw blurRad="50800" dist="50800" dir="5400000" algn="ctr" rotWithShape="0">
                    <a:schemeClr val="tx1"/>
                  </a:outerShdw>
                </a:effectLst>
              </a:tblPr>
              <a:tblGrid>
                <a:gridCol w="1381832"/>
                <a:gridCol w="2981852"/>
                <a:gridCol w="2909123"/>
              </a:tblGrid>
              <a:tr h="615730">
                <a:tc>
                  <a:txBody>
                    <a:bodyPr/>
                    <a:lstStyle/>
                    <a:p>
                      <a:pPr>
                        <a:lnSpc>
                          <a:spcPct val="115000"/>
                        </a:lnSpc>
                      </a:pPr>
                      <a:endParaRPr lang="es-ES" sz="1100" dirty="0">
                        <a:latin typeface="Calibri"/>
                      </a:endParaRPr>
                    </a:p>
                  </a:txBody>
                  <a:tcPr marL="9525" marR="9525" marT="9525" marB="9525" anchor="ctr">
                    <a:lnL>
                      <a:noFill/>
                    </a:lnL>
                    <a:lnR>
                      <a:noFill/>
                    </a:lnR>
                    <a:lnT>
                      <a:noFill/>
                    </a:lnT>
                    <a:lnB>
                      <a:noFill/>
                    </a:lnB>
                    <a:blipFill>
                      <a:blip r:embed="rId2"/>
                      <a:tile tx="0" ty="0" sx="100000" sy="100000" flip="none" algn="tl"/>
                    </a:blipFill>
                  </a:tcPr>
                </a:tc>
                <a:tc gridSpan="2">
                  <a:txBody>
                    <a:bodyPr/>
                    <a:lstStyle/>
                    <a:p>
                      <a:pPr algn="ctr">
                        <a:lnSpc>
                          <a:spcPct val="115000"/>
                        </a:lnSpc>
                        <a:spcAft>
                          <a:spcPts val="0"/>
                        </a:spcAft>
                      </a:pPr>
                      <a:r>
                        <a:rPr lang="es-ES" sz="2000" dirty="0">
                          <a:latin typeface="Arial"/>
                          <a:ea typeface="Times New Roman"/>
                          <a:cs typeface="Times New Roman"/>
                        </a:rPr>
                        <a:t>Cantidades por unidad de tiempo</a:t>
                      </a:r>
                      <a:endParaRPr lang="es-ES" sz="2800" dirty="0">
                        <a:latin typeface="Calibri"/>
                        <a:ea typeface="Calibri"/>
                        <a:cs typeface="Times New Roman"/>
                      </a:endParaRPr>
                    </a:p>
                  </a:txBody>
                  <a:tcPr marL="9525" marR="9525" marT="9525" marB="9525" anchor="ctr">
                    <a:lnL>
                      <a:noFill/>
                    </a:lnL>
                    <a:lnR>
                      <a:noFill/>
                    </a:lnR>
                    <a:lnT>
                      <a:noFill/>
                    </a:lnT>
                    <a:lnB>
                      <a:noFill/>
                    </a:lnB>
                    <a:blipFill>
                      <a:blip r:embed="rId2"/>
                      <a:tile tx="0" ty="0" sx="100000" sy="100000" flip="none" algn="tl"/>
                    </a:blipFill>
                  </a:tcPr>
                </a:tc>
                <a:tc hMerge="1">
                  <a:txBody>
                    <a:bodyPr/>
                    <a:lstStyle/>
                    <a:p>
                      <a:endParaRPr lang="es-ES"/>
                    </a:p>
                  </a:txBody>
                  <a:tcPr/>
                </a:tc>
              </a:tr>
              <a:tr h="352934">
                <a:tc>
                  <a:txBody>
                    <a:bodyPr/>
                    <a:lstStyle/>
                    <a:p>
                      <a:pPr>
                        <a:lnSpc>
                          <a:spcPct val="115000"/>
                        </a:lnSpc>
                      </a:pPr>
                      <a:endParaRPr lang="es-ES" sz="1100">
                        <a:latin typeface="Calibri"/>
                      </a:endParaRPr>
                    </a:p>
                  </a:txBody>
                  <a:tcPr marL="9525" marR="9525" marT="9525" marB="9525" anchor="ctr">
                    <a:lnL>
                      <a:noFill/>
                    </a:lnL>
                    <a:lnR>
                      <a:noFill/>
                    </a:lnR>
                    <a:lnT>
                      <a:noFill/>
                    </a:lnT>
                    <a:lnB>
                      <a:noFill/>
                    </a:lnB>
                    <a:blipFill>
                      <a:blip r:embed="rId2"/>
                      <a:tile tx="0" ty="0" sx="100000" sy="100000" flip="none" algn="tl"/>
                    </a:blipFill>
                  </a:tcPr>
                </a:tc>
                <a:tc>
                  <a:txBody>
                    <a:bodyPr/>
                    <a:lstStyle/>
                    <a:p>
                      <a:pPr algn="ctr">
                        <a:lnSpc>
                          <a:spcPct val="115000"/>
                        </a:lnSpc>
                        <a:spcAft>
                          <a:spcPts val="0"/>
                        </a:spcAft>
                      </a:pPr>
                      <a:r>
                        <a:rPr lang="es-ES" sz="1600" dirty="0">
                          <a:latin typeface="Arial"/>
                          <a:ea typeface="Times New Roman"/>
                          <a:cs typeface="Times New Roman"/>
                        </a:rPr>
                        <a:t>Café</a:t>
                      </a:r>
                      <a:endParaRPr lang="es-ES" sz="2000" dirty="0">
                        <a:latin typeface="Calibri"/>
                        <a:ea typeface="Calibri"/>
                        <a:cs typeface="Times New Roman"/>
                      </a:endParaRPr>
                    </a:p>
                  </a:txBody>
                  <a:tcPr marL="9525" marR="9525" marT="9525" marB="9525" anchor="ctr">
                    <a:lnL>
                      <a:noFill/>
                    </a:lnL>
                    <a:lnR>
                      <a:noFill/>
                    </a:lnR>
                    <a:lnT>
                      <a:noFill/>
                    </a:lnT>
                    <a:lnB>
                      <a:noFill/>
                    </a:lnB>
                    <a:blipFill>
                      <a:blip r:embed="rId2"/>
                      <a:tile tx="0" ty="0" sx="100000" sy="100000" flip="none" algn="tl"/>
                    </a:blipFill>
                  </a:tcPr>
                </a:tc>
                <a:tc>
                  <a:txBody>
                    <a:bodyPr/>
                    <a:lstStyle/>
                    <a:p>
                      <a:pPr algn="ctr">
                        <a:lnSpc>
                          <a:spcPct val="115000"/>
                        </a:lnSpc>
                        <a:spcAft>
                          <a:spcPts val="0"/>
                        </a:spcAft>
                      </a:pPr>
                      <a:r>
                        <a:rPr lang="es-ES" sz="1600">
                          <a:latin typeface="Arial"/>
                          <a:ea typeface="Times New Roman"/>
                          <a:cs typeface="Times New Roman"/>
                        </a:rPr>
                        <a:t>Camisas</a:t>
                      </a:r>
                      <a:endParaRPr lang="es-ES" sz="2000">
                        <a:latin typeface="Calibri"/>
                        <a:ea typeface="Calibri"/>
                        <a:cs typeface="Times New Roman"/>
                      </a:endParaRPr>
                    </a:p>
                  </a:txBody>
                  <a:tcPr marL="9525" marR="9525" marT="9525" marB="9525" anchor="ctr">
                    <a:lnL>
                      <a:noFill/>
                    </a:lnL>
                    <a:lnR>
                      <a:noFill/>
                    </a:lnR>
                    <a:lnT>
                      <a:noFill/>
                    </a:lnT>
                    <a:lnB>
                      <a:noFill/>
                    </a:lnB>
                    <a:blipFill>
                      <a:blip r:embed="rId2"/>
                      <a:tile tx="0" ty="0" sx="100000" sy="100000" flip="none" algn="tl"/>
                    </a:blipFill>
                  </a:tcPr>
                </a:tc>
              </a:tr>
              <a:tr h="323734">
                <a:tc>
                  <a:txBody>
                    <a:bodyPr/>
                    <a:lstStyle/>
                    <a:p>
                      <a:pPr algn="ctr">
                        <a:lnSpc>
                          <a:spcPct val="115000"/>
                        </a:lnSpc>
                        <a:spcAft>
                          <a:spcPts val="0"/>
                        </a:spcAft>
                      </a:pPr>
                      <a:r>
                        <a:rPr lang="es-ES" sz="1400" dirty="0">
                          <a:latin typeface="Arial"/>
                          <a:ea typeface="Times New Roman"/>
                          <a:cs typeface="Times New Roman"/>
                        </a:rPr>
                        <a:t>A</a:t>
                      </a:r>
                      <a:endParaRPr lang="es-ES" sz="1800" dirty="0">
                        <a:latin typeface="Calibri"/>
                        <a:ea typeface="Calibri"/>
                        <a:cs typeface="Times New Roman"/>
                      </a:endParaRPr>
                    </a:p>
                  </a:txBody>
                  <a:tcPr marL="9525" marR="9525" marT="9525" marB="9525" anchor="ctr">
                    <a:lnL>
                      <a:noFill/>
                    </a:lnL>
                    <a:lnR>
                      <a:noFill/>
                    </a:lnR>
                    <a:lnT>
                      <a:noFill/>
                    </a:lnT>
                    <a:lnB>
                      <a:noFill/>
                    </a:lnB>
                    <a:blipFill>
                      <a:blip r:embed="rId2"/>
                      <a:tile tx="0" ty="0" sx="100000" sy="100000" flip="none" algn="tl"/>
                    </a:blipFill>
                  </a:tcPr>
                </a:tc>
                <a:tc>
                  <a:txBody>
                    <a:bodyPr/>
                    <a:lstStyle/>
                    <a:p>
                      <a:pPr algn="ctr">
                        <a:lnSpc>
                          <a:spcPct val="115000"/>
                        </a:lnSpc>
                        <a:spcAft>
                          <a:spcPts val="0"/>
                        </a:spcAft>
                      </a:pPr>
                      <a:r>
                        <a:rPr lang="es-ES" sz="1600" dirty="0">
                          <a:latin typeface="Arial"/>
                          <a:ea typeface="Times New Roman"/>
                          <a:cs typeface="Times New Roman"/>
                        </a:rPr>
                        <a:t>15</a:t>
                      </a:r>
                      <a:endParaRPr lang="es-ES" sz="2000" dirty="0">
                        <a:latin typeface="Calibri"/>
                        <a:ea typeface="Calibri"/>
                        <a:cs typeface="Times New Roman"/>
                      </a:endParaRPr>
                    </a:p>
                  </a:txBody>
                  <a:tcPr marL="9525" marR="9525" marT="9525" marB="9525" anchor="ctr">
                    <a:lnL>
                      <a:noFill/>
                    </a:lnL>
                    <a:lnR>
                      <a:noFill/>
                    </a:lnR>
                    <a:lnT>
                      <a:noFill/>
                    </a:lnT>
                    <a:lnB>
                      <a:noFill/>
                    </a:lnB>
                    <a:blipFill>
                      <a:blip r:embed="rId2"/>
                      <a:tile tx="0" ty="0" sx="100000" sy="100000" flip="none" algn="tl"/>
                    </a:blipFill>
                  </a:tcPr>
                </a:tc>
                <a:tc>
                  <a:txBody>
                    <a:bodyPr/>
                    <a:lstStyle/>
                    <a:p>
                      <a:pPr algn="ctr">
                        <a:lnSpc>
                          <a:spcPct val="115000"/>
                        </a:lnSpc>
                        <a:spcAft>
                          <a:spcPts val="0"/>
                        </a:spcAft>
                      </a:pPr>
                      <a:r>
                        <a:rPr lang="es-ES" sz="1600" dirty="0">
                          <a:latin typeface="Arial"/>
                          <a:ea typeface="Times New Roman"/>
                          <a:cs typeface="Times New Roman"/>
                        </a:rPr>
                        <a:t>0</a:t>
                      </a:r>
                      <a:endParaRPr lang="es-ES" sz="2000" dirty="0">
                        <a:latin typeface="Calibri"/>
                        <a:ea typeface="Calibri"/>
                        <a:cs typeface="Times New Roman"/>
                      </a:endParaRPr>
                    </a:p>
                  </a:txBody>
                  <a:tcPr marL="9525" marR="9525" marT="9525" marB="9525" anchor="ctr">
                    <a:lnL>
                      <a:noFill/>
                    </a:lnL>
                    <a:lnR>
                      <a:noFill/>
                    </a:lnR>
                    <a:lnT>
                      <a:noFill/>
                    </a:lnT>
                    <a:lnB>
                      <a:noFill/>
                    </a:lnB>
                    <a:blipFill>
                      <a:blip r:embed="rId2"/>
                      <a:tile tx="0" ty="0" sx="100000" sy="100000" flip="none" algn="tl"/>
                    </a:blipFill>
                  </a:tcPr>
                </a:tc>
              </a:tr>
              <a:tr h="323734">
                <a:tc>
                  <a:txBody>
                    <a:bodyPr/>
                    <a:lstStyle/>
                    <a:p>
                      <a:pPr algn="ctr">
                        <a:lnSpc>
                          <a:spcPct val="115000"/>
                        </a:lnSpc>
                        <a:spcAft>
                          <a:spcPts val="0"/>
                        </a:spcAft>
                      </a:pPr>
                      <a:r>
                        <a:rPr lang="es-ES" sz="1400" dirty="0">
                          <a:latin typeface="Arial"/>
                          <a:ea typeface="Times New Roman"/>
                          <a:cs typeface="Times New Roman"/>
                        </a:rPr>
                        <a:t>B</a:t>
                      </a:r>
                      <a:endParaRPr lang="es-ES" sz="1800" dirty="0">
                        <a:latin typeface="Calibri"/>
                        <a:ea typeface="Calibri"/>
                        <a:cs typeface="Times New Roman"/>
                      </a:endParaRPr>
                    </a:p>
                  </a:txBody>
                  <a:tcPr marL="9525" marR="9525" marT="9525" marB="9525" anchor="ctr">
                    <a:lnL>
                      <a:noFill/>
                    </a:lnL>
                    <a:lnR>
                      <a:noFill/>
                    </a:lnR>
                    <a:lnT>
                      <a:noFill/>
                    </a:lnT>
                    <a:lnB>
                      <a:noFill/>
                    </a:lnB>
                    <a:blipFill>
                      <a:blip r:embed="rId2"/>
                      <a:tile tx="0" ty="0" sx="100000" sy="100000" flip="none" algn="tl"/>
                    </a:blipFill>
                  </a:tcPr>
                </a:tc>
                <a:tc>
                  <a:txBody>
                    <a:bodyPr/>
                    <a:lstStyle/>
                    <a:p>
                      <a:pPr algn="ctr">
                        <a:lnSpc>
                          <a:spcPct val="115000"/>
                        </a:lnSpc>
                        <a:spcAft>
                          <a:spcPts val="0"/>
                        </a:spcAft>
                      </a:pPr>
                      <a:r>
                        <a:rPr lang="es-ES" sz="1600">
                          <a:latin typeface="Arial"/>
                          <a:ea typeface="Times New Roman"/>
                          <a:cs typeface="Times New Roman"/>
                        </a:rPr>
                        <a:t>14</a:t>
                      </a:r>
                      <a:endParaRPr lang="es-ES" sz="2000">
                        <a:latin typeface="Calibri"/>
                        <a:ea typeface="Calibri"/>
                        <a:cs typeface="Times New Roman"/>
                      </a:endParaRPr>
                    </a:p>
                  </a:txBody>
                  <a:tcPr marL="9525" marR="9525" marT="9525" marB="9525" anchor="ctr">
                    <a:lnL>
                      <a:noFill/>
                    </a:lnL>
                    <a:lnR>
                      <a:noFill/>
                    </a:lnR>
                    <a:lnT>
                      <a:noFill/>
                    </a:lnT>
                    <a:lnB>
                      <a:noFill/>
                    </a:lnB>
                    <a:blipFill>
                      <a:blip r:embed="rId2"/>
                      <a:tile tx="0" ty="0" sx="100000" sy="100000" flip="none" algn="tl"/>
                    </a:blipFill>
                  </a:tcPr>
                </a:tc>
                <a:tc>
                  <a:txBody>
                    <a:bodyPr/>
                    <a:lstStyle/>
                    <a:p>
                      <a:pPr algn="ctr">
                        <a:lnSpc>
                          <a:spcPct val="115000"/>
                        </a:lnSpc>
                        <a:spcAft>
                          <a:spcPts val="0"/>
                        </a:spcAft>
                      </a:pPr>
                      <a:r>
                        <a:rPr lang="es-ES" sz="1600" dirty="0">
                          <a:latin typeface="Arial"/>
                          <a:ea typeface="Times New Roman"/>
                          <a:cs typeface="Times New Roman"/>
                        </a:rPr>
                        <a:t>1</a:t>
                      </a:r>
                      <a:endParaRPr lang="es-ES" sz="2000" dirty="0">
                        <a:latin typeface="Calibri"/>
                        <a:ea typeface="Calibri"/>
                        <a:cs typeface="Times New Roman"/>
                      </a:endParaRPr>
                    </a:p>
                  </a:txBody>
                  <a:tcPr marL="9525" marR="9525" marT="9525" marB="9525" anchor="ctr">
                    <a:lnL>
                      <a:noFill/>
                    </a:lnL>
                    <a:lnR>
                      <a:noFill/>
                    </a:lnR>
                    <a:lnT>
                      <a:noFill/>
                    </a:lnT>
                    <a:lnB>
                      <a:noFill/>
                    </a:lnB>
                    <a:blipFill>
                      <a:blip r:embed="rId2"/>
                      <a:tile tx="0" ty="0" sx="100000" sy="100000" flip="none" algn="tl"/>
                    </a:blipFill>
                  </a:tcPr>
                </a:tc>
              </a:tr>
              <a:tr h="323734">
                <a:tc>
                  <a:txBody>
                    <a:bodyPr/>
                    <a:lstStyle/>
                    <a:p>
                      <a:pPr algn="ctr">
                        <a:lnSpc>
                          <a:spcPct val="115000"/>
                        </a:lnSpc>
                        <a:spcAft>
                          <a:spcPts val="0"/>
                        </a:spcAft>
                      </a:pPr>
                      <a:r>
                        <a:rPr lang="es-ES" sz="1400" dirty="0">
                          <a:latin typeface="Arial"/>
                          <a:ea typeface="Times New Roman"/>
                          <a:cs typeface="Times New Roman"/>
                        </a:rPr>
                        <a:t>C</a:t>
                      </a:r>
                      <a:endParaRPr lang="es-ES" sz="1800" dirty="0">
                        <a:latin typeface="Calibri"/>
                        <a:ea typeface="Calibri"/>
                        <a:cs typeface="Times New Roman"/>
                      </a:endParaRPr>
                    </a:p>
                  </a:txBody>
                  <a:tcPr marL="9525" marR="9525" marT="9525" marB="9525" anchor="ctr">
                    <a:lnL>
                      <a:noFill/>
                    </a:lnL>
                    <a:lnR>
                      <a:noFill/>
                    </a:lnR>
                    <a:lnT>
                      <a:noFill/>
                    </a:lnT>
                    <a:lnB>
                      <a:noFill/>
                    </a:lnB>
                    <a:blipFill>
                      <a:blip r:embed="rId2"/>
                      <a:tile tx="0" ty="0" sx="100000" sy="100000" flip="none" algn="tl"/>
                    </a:blipFill>
                  </a:tcPr>
                </a:tc>
                <a:tc>
                  <a:txBody>
                    <a:bodyPr/>
                    <a:lstStyle/>
                    <a:p>
                      <a:pPr algn="ctr">
                        <a:lnSpc>
                          <a:spcPct val="115000"/>
                        </a:lnSpc>
                        <a:spcAft>
                          <a:spcPts val="0"/>
                        </a:spcAft>
                      </a:pPr>
                      <a:r>
                        <a:rPr lang="es-ES" sz="1600">
                          <a:latin typeface="Arial"/>
                          <a:ea typeface="Times New Roman"/>
                          <a:cs typeface="Times New Roman"/>
                        </a:rPr>
                        <a:t>12</a:t>
                      </a:r>
                      <a:endParaRPr lang="es-ES" sz="2000">
                        <a:latin typeface="Calibri"/>
                        <a:ea typeface="Calibri"/>
                        <a:cs typeface="Times New Roman"/>
                      </a:endParaRPr>
                    </a:p>
                  </a:txBody>
                  <a:tcPr marL="9525" marR="9525" marT="9525" marB="9525" anchor="ctr">
                    <a:lnL>
                      <a:noFill/>
                    </a:lnL>
                    <a:lnR>
                      <a:noFill/>
                    </a:lnR>
                    <a:lnT>
                      <a:noFill/>
                    </a:lnT>
                    <a:lnB>
                      <a:noFill/>
                    </a:lnB>
                    <a:blipFill>
                      <a:blip r:embed="rId2"/>
                      <a:tile tx="0" ty="0" sx="100000" sy="100000" flip="none" algn="tl"/>
                    </a:blipFill>
                  </a:tcPr>
                </a:tc>
                <a:tc>
                  <a:txBody>
                    <a:bodyPr/>
                    <a:lstStyle/>
                    <a:p>
                      <a:pPr algn="ctr">
                        <a:lnSpc>
                          <a:spcPct val="115000"/>
                        </a:lnSpc>
                        <a:spcAft>
                          <a:spcPts val="0"/>
                        </a:spcAft>
                      </a:pPr>
                      <a:r>
                        <a:rPr lang="es-ES" sz="1600" dirty="0">
                          <a:latin typeface="Arial"/>
                          <a:ea typeface="Times New Roman"/>
                          <a:cs typeface="Times New Roman"/>
                        </a:rPr>
                        <a:t>2</a:t>
                      </a:r>
                      <a:endParaRPr lang="es-ES" sz="2000" dirty="0">
                        <a:latin typeface="Calibri"/>
                        <a:ea typeface="Calibri"/>
                        <a:cs typeface="Times New Roman"/>
                      </a:endParaRPr>
                    </a:p>
                  </a:txBody>
                  <a:tcPr marL="9525" marR="9525" marT="9525" marB="9525" anchor="ctr">
                    <a:lnL>
                      <a:noFill/>
                    </a:lnL>
                    <a:lnR>
                      <a:noFill/>
                    </a:lnR>
                    <a:lnT>
                      <a:noFill/>
                    </a:lnT>
                    <a:lnB>
                      <a:noFill/>
                    </a:lnB>
                    <a:blipFill>
                      <a:blip r:embed="rId2"/>
                      <a:tile tx="0" ty="0" sx="100000" sy="100000" flip="none" algn="tl"/>
                    </a:blipFill>
                  </a:tcPr>
                </a:tc>
              </a:tr>
              <a:tr h="323734">
                <a:tc>
                  <a:txBody>
                    <a:bodyPr/>
                    <a:lstStyle/>
                    <a:p>
                      <a:pPr algn="ctr">
                        <a:lnSpc>
                          <a:spcPct val="115000"/>
                        </a:lnSpc>
                        <a:spcAft>
                          <a:spcPts val="0"/>
                        </a:spcAft>
                      </a:pPr>
                      <a:r>
                        <a:rPr lang="es-ES" sz="1400" dirty="0">
                          <a:latin typeface="Arial"/>
                          <a:ea typeface="Times New Roman"/>
                          <a:cs typeface="Times New Roman"/>
                        </a:rPr>
                        <a:t>D</a:t>
                      </a:r>
                      <a:endParaRPr lang="es-ES" sz="1800" dirty="0">
                        <a:latin typeface="Calibri"/>
                        <a:ea typeface="Calibri"/>
                        <a:cs typeface="Times New Roman"/>
                      </a:endParaRPr>
                    </a:p>
                  </a:txBody>
                  <a:tcPr marL="9525" marR="9525" marT="9525" marB="9525" anchor="ctr">
                    <a:lnL>
                      <a:noFill/>
                    </a:lnL>
                    <a:lnR>
                      <a:noFill/>
                    </a:lnR>
                    <a:lnT>
                      <a:noFill/>
                    </a:lnT>
                    <a:lnB>
                      <a:noFill/>
                    </a:lnB>
                    <a:blipFill>
                      <a:blip r:embed="rId2"/>
                      <a:tile tx="0" ty="0" sx="100000" sy="100000" flip="none" algn="tl"/>
                    </a:blipFill>
                  </a:tcPr>
                </a:tc>
                <a:tc>
                  <a:txBody>
                    <a:bodyPr/>
                    <a:lstStyle/>
                    <a:p>
                      <a:pPr algn="ctr">
                        <a:lnSpc>
                          <a:spcPct val="115000"/>
                        </a:lnSpc>
                        <a:spcAft>
                          <a:spcPts val="0"/>
                        </a:spcAft>
                      </a:pPr>
                      <a:r>
                        <a:rPr lang="es-ES" sz="1600">
                          <a:latin typeface="Arial"/>
                          <a:ea typeface="Times New Roman"/>
                          <a:cs typeface="Times New Roman"/>
                        </a:rPr>
                        <a:t>9</a:t>
                      </a:r>
                      <a:endParaRPr lang="es-ES" sz="2000">
                        <a:latin typeface="Calibri"/>
                        <a:ea typeface="Calibri"/>
                        <a:cs typeface="Times New Roman"/>
                      </a:endParaRPr>
                    </a:p>
                  </a:txBody>
                  <a:tcPr marL="9525" marR="9525" marT="9525" marB="9525" anchor="ctr">
                    <a:lnL>
                      <a:noFill/>
                    </a:lnL>
                    <a:lnR>
                      <a:noFill/>
                    </a:lnR>
                    <a:lnT>
                      <a:noFill/>
                    </a:lnT>
                    <a:lnB>
                      <a:noFill/>
                    </a:lnB>
                    <a:blipFill>
                      <a:blip r:embed="rId2"/>
                      <a:tile tx="0" ty="0" sx="100000" sy="100000" flip="none" algn="tl"/>
                    </a:blipFill>
                  </a:tcPr>
                </a:tc>
                <a:tc>
                  <a:txBody>
                    <a:bodyPr/>
                    <a:lstStyle/>
                    <a:p>
                      <a:pPr algn="ctr">
                        <a:lnSpc>
                          <a:spcPct val="115000"/>
                        </a:lnSpc>
                        <a:spcAft>
                          <a:spcPts val="0"/>
                        </a:spcAft>
                      </a:pPr>
                      <a:r>
                        <a:rPr lang="es-ES" sz="1600" dirty="0">
                          <a:latin typeface="Arial"/>
                          <a:ea typeface="Times New Roman"/>
                          <a:cs typeface="Times New Roman"/>
                        </a:rPr>
                        <a:t>3</a:t>
                      </a:r>
                      <a:endParaRPr lang="es-ES" sz="2000" dirty="0">
                        <a:latin typeface="Calibri"/>
                        <a:ea typeface="Calibri"/>
                        <a:cs typeface="Times New Roman"/>
                      </a:endParaRPr>
                    </a:p>
                  </a:txBody>
                  <a:tcPr marL="9525" marR="9525" marT="9525" marB="9525" anchor="ctr">
                    <a:lnL>
                      <a:noFill/>
                    </a:lnL>
                    <a:lnR>
                      <a:noFill/>
                    </a:lnR>
                    <a:lnT>
                      <a:noFill/>
                    </a:lnT>
                    <a:lnB>
                      <a:noFill/>
                    </a:lnB>
                    <a:blipFill>
                      <a:blip r:embed="rId2"/>
                      <a:tile tx="0" ty="0" sx="100000" sy="100000" flip="none" algn="tl"/>
                    </a:blipFill>
                  </a:tcPr>
                </a:tc>
              </a:tr>
              <a:tr h="323734">
                <a:tc>
                  <a:txBody>
                    <a:bodyPr/>
                    <a:lstStyle/>
                    <a:p>
                      <a:pPr algn="ctr">
                        <a:lnSpc>
                          <a:spcPct val="115000"/>
                        </a:lnSpc>
                        <a:spcAft>
                          <a:spcPts val="0"/>
                        </a:spcAft>
                      </a:pPr>
                      <a:r>
                        <a:rPr lang="es-ES" sz="1400" dirty="0">
                          <a:latin typeface="Arial"/>
                          <a:ea typeface="Times New Roman"/>
                          <a:cs typeface="Times New Roman"/>
                        </a:rPr>
                        <a:t>E</a:t>
                      </a:r>
                      <a:endParaRPr lang="es-ES" sz="1800" dirty="0">
                        <a:latin typeface="Calibri"/>
                        <a:ea typeface="Calibri"/>
                        <a:cs typeface="Times New Roman"/>
                      </a:endParaRPr>
                    </a:p>
                  </a:txBody>
                  <a:tcPr marL="9525" marR="9525" marT="9525" marB="9525" anchor="ctr">
                    <a:lnL>
                      <a:noFill/>
                    </a:lnL>
                    <a:lnR>
                      <a:noFill/>
                    </a:lnR>
                    <a:lnT>
                      <a:noFill/>
                    </a:lnT>
                    <a:lnB>
                      <a:noFill/>
                    </a:lnB>
                    <a:blipFill>
                      <a:blip r:embed="rId2"/>
                      <a:tile tx="0" ty="0" sx="100000" sy="100000" flip="none" algn="tl"/>
                    </a:blipFill>
                  </a:tcPr>
                </a:tc>
                <a:tc>
                  <a:txBody>
                    <a:bodyPr/>
                    <a:lstStyle/>
                    <a:p>
                      <a:pPr algn="ctr">
                        <a:lnSpc>
                          <a:spcPct val="115000"/>
                        </a:lnSpc>
                        <a:spcAft>
                          <a:spcPts val="0"/>
                        </a:spcAft>
                      </a:pPr>
                      <a:r>
                        <a:rPr lang="es-ES" sz="1600">
                          <a:latin typeface="Arial"/>
                          <a:ea typeface="Times New Roman"/>
                          <a:cs typeface="Times New Roman"/>
                        </a:rPr>
                        <a:t>5</a:t>
                      </a:r>
                      <a:endParaRPr lang="es-ES" sz="2000">
                        <a:latin typeface="Calibri"/>
                        <a:ea typeface="Calibri"/>
                        <a:cs typeface="Times New Roman"/>
                      </a:endParaRPr>
                    </a:p>
                  </a:txBody>
                  <a:tcPr marL="9525" marR="9525" marT="9525" marB="9525" anchor="ctr">
                    <a:lnL>
                      <a:noFill/>
                    </a:lnL>
                    <a:lnR>
                      <a:noFill/>
                    </a:lnR>
                    <a:lnT>
                      <a:noFill/>
                    </a:lnT>
                    <a:lnB>
                      <a:noFill/>
                    </a:lnB>
                    <a:blipFill>
                      <a:blip r:embed="rId2"/>
                      <a:tile tx="0" ty="0" sx="100000" sy="100000" flip="none" algn="tl"/>
                    </a:blipFill>
                  </a:tcPr>
                </a:tc>
                <a:tc>
                  <a:txBody>
                    <a:bodyPr/>
                    <a:lstStyle/>
                    <a:p>
                      <a:pPr algn="ctr">
                        <a:lnSpc>
                          <a:spcPct val="115000"/>
                        </a:lnSpc>
                        <a:spcAft>
                          <a:spcPts val="0"/>
                        </a:spcAft>
                      </a:pPr>
                      <a:r>
                        <a:rPr lang="es-ES" sz="1600" dirty="0">
                          <a:latin typeface="Arial"/>
                          <a:ea typeface="Times New Roman"/>
                          <a:cs typeface="Times New Roman"/>
                        </a:rPr>
                        <a:t>4</a:t>
                      </a:r>
                      <a:endParaRPr lang="es-ES" sz="2000" dirty="0">
                        <a:latin typeface="Calibri"/>
                        <a:ea typeface="Calibri"/>
                        <a:cs typeface="Times New Roman"/>
                      </a:endParaRPr>
                    </a:p>
                  </a:txBody>
                  <a:tcPr marL="9525" marR="9525" marT="9525" marB="9525" anchor="ctr">
                    <a:lnL>
                      <a:noFill/>
                    </a:lnL>
                    <a:lnR>
                      <a:noFill/>
                    </a:lnR>
                    <a:lnT>
                      <a:noFill/>
                    </a:lnT>
                    <a:lnB>
                      <a:noFill/>
                    </a:lnB>
                    <a:blipFill>
                      <a:blip r:embed="rId2"/>
                      <a:tile tx="0" ty="0" sx="100000" sy="100000" flip="none" algn="tl"/>
                    </a:blipFill>
                  </a:tcPr>
                </a:tc>
              </a:tr>
              <a:tr h="364995">
                <a:tc>
                  <a:txBody>
                    <a:bodyPr/>
                    <a:lstStyle/>
                    <a:p>
                      <a:pPr algn="ctr">
                        <a:lnSpc>
                          <a:spcPct val="115000"/>
                        </a:lnSpc>
                        <a:spcAft>
                          <a:spcPts val="0"/>
                        </a:spcAft>
                      </a:pPr>
                      <a:r>
                        <a:rPr lang="es-ES" sz="1400" dirty="0">
                          <a:latin typeface="Arial"/>
                          <a:ea typeface="Times New Roman"/>
                          <a:cs typeface="Times New Roman"/>
                        </a:rPr>
                        <a:t>F</a:t>
                      </a:r>
                      <a:endParaRPr lang="es-ES" sz="1800" dirty="0">
                        <a:latin typeface="Calibri"/>
                        <a:ea typeface="Calibri"/>
                        <a:cs typeface="Times New Roman"/>
                      </a:endParaRPr>
                    </a:p>
                  </a:txBody>
                  <a:tcPr marL="9525" marR="9525" marT="9525" marB="9525" anchor="ctr">
                    <a:lnL>
                      <a:noFill/>
                    </a:lnL>
                    <a:lnR>
                      <a:noFill/>
                    </a:lnR>
                    <a:lnT>
                      <a:noFill/>
                    </a:lnT>
                    <a:lnB>
                      <a:noFill/>
                    </a:lnB>
                    <a:blipFill>
                      <a:blip r:embed="rId2"/>
                      <a:tile tx="0" ty="0" sx="100000" sy="100000" flip="none" algn="tl"/>
                    </a:blipFill>
                  </a:tcPr>
                </a:tc>
                <a:tc>
                  <a:txBody>
                    <a:bodyPr/>
                    <a:lstStyle/>
                    <a:p>
                      <a:pPr algn="ctr">
                        <a:lnSpc>
                          <a:spcPct val="115000"/>
                        </a:lnSpc>
                        <a:spcAft>
                          <a:spcPts val="0"/>
                        </a:spcAft>
                      </a:pPr>
                      <a:r>
                        <a:rPr lang="es-ES" sz="1600">
                          <a:latin typeface="Arial"/>
                          <a:ea typeface="Times New Roman"/>
                          <a:cs typeface="Times New Roman"/>
                        </a:rPr>
                        <a:t>0</a:t>
                      </a:r>
                      <a:endParaRPr lang="es-ES" sz="2000">
                        <a:latin typeface="Calibri"/>
                        <a:ea typeface="Calibri"/>
                        <a:cs typeface="Times New Roman"/>
                      </a:endParaRPr>
                    </a:p>
                  </a:txBody>
                  <a:tcPr marL="9525" marR="9525" marT="9525" marB="9525" anchor="ctr">
                    <a:lnL>
                      <a:noFill/>
                    </a:lnL>
                    <a:lnR>
                      <a:noFill/>
                    </a:lnR>
                    <a:lnT>
                      <a:noFill/>
                    </a:lnT>
                    <a:lnB>
                      <a:noFill/>
                    </a:lnB>
                    <a:blipFill>
                      <a:blip r:embed="rId2"/>
                      <a:tile tx="0" ty="0" sx="100000" sy="100000" flip="none" algn="tl"/>
                    </a:blipFill>
                  </a:tcPr>
                </a:tc>
                <a:tc>
                  <a:txBody>
                    <a:bodyPr/>
                    <a:lstStyle/>
                    <a:p>
                      <a:pPr algn="ctr">
                        <a:lnSpc>
                          <a:spcPct val="115000"/>
                        </a:lnSpc>
                        <a:spcAft>
                          <a:spcPts val="0"/>
                        </a:spcAft>
                      </a:pPr>
                      <a:r>
                        <a:rPr lang="es-ES" sz="1600" dirty="0">
                          <a:latin typeface="Arial"/>
                          <a:ea typeface="Times New Roman"/>
                          <a:cs typeface="Times New Roman"/>
                        </a:rPr>
                        <a:t>5</a:t>
                      </a:r>
                      <a:endParaRPr lang="es-ES" sz="2000" dirty="0">
                        <a:latin typeface="Calibri"/>
                        <a:ea typeface="Calibri"/>
                        <a:cs typeface="Times New Roman"/>
                      </a:endParaRPr>
                    </a:p>
                  </a:txBody>
                  <a:tcPr marL="9525" marR="9525" marT="9525" marB="9525" anchor="ctr">
                    <a:lnL>
                      <a:noFill/>
                    </a:lnL>
                    <a:lnR>
                      <a:noFill/>
                    </a:lnR>
                    <a:lnT>
                      <a:noFill/>
                    </a:lnT>
                    <a:lnB>
                      <a:noFill/>
                    </a:lnB>
                    <a:blipFill>
                      <a:blip r:embed="rId2"/>
                      <a:tile tx="0" ty="0" sx="100000" sy="100000" flip="none" algn="tl"/>
                    </a:blipFill>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600201"/>
            <a:ext cx="8229600" cy="1468760"/>
          </a:xfrm>
        </p:spPr>
        <p:txBody>
          <a:bodyPr>
            <a:normAutofit/>
          </a:bodyPr>
          <a:lstStyle/>
          <a:p>
            <a:r>
              <a:rPr lang="es-ES" dirty="0"/>
              <a:t>Gráficamente se representaría como, donde se observa que la curva de transformación es cóncava hacia abajo:</a:t>
            </a:r>
          </a:p>
          <a:p>
            <a:endParaRPr lang="es-ES" dirty="0"/>
          </a:p>
        </p:txBody>
      </p:sp>
      <p:sp>
        <p:nvSpPr>
          <p:cNvPr id="2" name="1 Título"/>
          <p:cNvSpPr>
            <a:spLocks noGrp="1"/>
          </p:cNvSpPr>
          <p:nvPr>
            <p:ph type="title"/>
          </p:nvPr>
        </p:nvSpPr>
        <p:spPr/>
        <p:txBody>
          <a:bodyPr/>
          <a:lstStyle/>
          <a:p>
            <a:r>
              <a:rPr lang="es-ES_tradnl" b="1" dirty="0" smtClean="0"/>
              <a:t>CURVA DE TRANSFORMACION</a:t>
            </a:r>
            <a:endParaRPr lang="es-ES" dirty="0"/>
          </a:p>
        </p:txBody>
      </p:sp>
      <p:pic>
        <p:nvPicPr>
          <p:cNvPr id="4" name="3 Imagen" descr="http://www.auladeeconomia.com/curva%20transformac.JPG"/>
          <p:cNvPicPr/>
          <p:nvPr/>
        </p:nvPicPr>
        <p:blipFill>
          <a:blip r:embed="rId2" cstate="print"/>
          <a:srcRect/>
          <a:stretch>
            <a:fillRect/>
          </a:stretch>
        </p:blipFill>
        <p:spPr bwMode="auto">
          <a:xfrm>
            <a:off x="1331640" y="3212976"/>
            <a:ext cx="6120680" cy="2668905"/>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lgn="just"/>
            <a:r>
              <a:rPr lang="es-ES" dirty="0"/>
              <a:t>Es de gran importancia destacar algunas conclusiones que se obtienen con este modelo, las cuales son:</a:t>
            </a:r>
          </a:p>
          <a:p>
            <a:pPr lvl="0" algn="just"/>
            <a:r>
              <a:rPr lang="es-ES" dirty="0"/>
              <a:t>La curva ilustra el problema de la escasez, y de ese modo explica el problema económico. Si no existiera escasez, entonces no existiría una frontera o límite máximo.</a:t>
            </a:r>
          </a:p>
          <a:p>
            <a:endParaRPr lang="es-ES" dirty="0"/>
          </a:p>
        </p:txBody>
      </p:sp>
      <p:sp>
        <p:nvSpPr>
          <p:cNvPr id="2" name="1 Título"/>
          <p:cNvSpPr>
            <a:spLocks noGrp="1"/>
          </p:cNvSpPr>
          <p:nvPr>
            <p:ph type="title"/>
          </p:nvPr>
        </p:nvSpPr>
        <p:spPr/>
        <p:txBody>
          <a:bodyPr/>
          <a:lstStyle/>
          <a:p>
            <a:r>
              <a:rPr lang="es-ES_tradnl" b="1" dirty="0" smtClean="0"/>
              <a:t>CURVA DE TRANSFORMACION</a:t>
            </a:r>
            <a:endParaRPr lang="es-E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85000" lnSpcReduction="20000"/>
          </a:bodyPr>
          <a:lstStyle/>
          <a:p>
            <a:pPr lvl="0" algn="just"/>
            <a:r>
              <a:rPr lang="es-ES" dirty="0" smtClean="0"/>
              <a:t>Ilustra el </a:t>
            </a:r>
            <a:r>
              <a:rPr lang="es-ES" b="1" dirty="0" smtClean="0"/>
              <a:t>COSTO DE OPORTUNIDAD</a:t>
            </a:r>
            <a:r>
              <a:rPr lang="es-ES" dirty="0" smtClean="0"/>
              <a:t>: esto ya que la escasez implica la necesidad de elección, y de ahí que la obtención de mayor producción de un bien requiere de la reducción en la producción (pérdida de oportunidad) de uno o más de otros bienes. El costo de oportunidad de una determinada acción es el valor de la mejor alternativa sacrificada. </a:t>
            </a:r>
          </a:p>
          <a:p>
            <a:pPr lvl="0" algn="just"/>
            <a:r>
              <a:rPr lang="es-ES" b="1" i="1" dirty="0" smtClean="0"/>
              <a:t>En el caso del ejemplo, si la economía se encuentra en el punto A y desea trasladarse al punto B, entonces el costo de oportunidad es de 1, ya que sacrifica una unidad de café por obtener una de camisas. Al pasar de B a C sacrifica dos unidades de café y obtiene otra de camisas, por tanto el costo de oportunidad es 2.</a:t>
            </a:r>
          </a:p>
          <a:p>
            <a:endParaRPr lang="es-ES" dirty="0"/>
          </a:p>
        </p:txBody>
      </p:sp>
      <p:sp>
        <p:nvSpPr>
          <p:cNvPr id="2" name="1 Título"/>
          <p:cNvSpPr>
            <a:spLocks noGrp="1"/>
          </p:cNvSpPr>
          <p:nvPr>
            <p:ph type="title"/>
          </p:nvPr>
        </p:nvSpPr>
        <p:spPr/>
        <p:txBody>
          <a:bodyPr/>
          <a:lstStyle/>
          <a:p>
            <a:r>
              <a:rPr lang="es-ES_tradnl" b="1" dirty="0" smtClean="0"/>
              <a:t>CURVA DE TRANSFORMACION</a:t>
            </a:r>
            <a:endParaRPr lang="es-E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lvl="0" algn="just"/>
            <a:r>
              <a:rPr lang="es-ES" dirty="0"/>
              <a:t>Ley del costo de oportunidad creciente: la mayor obtención de un bien en cantidades iguales requiere renunciar a cantidades mayores del bien alternativo. </a:t>
            </a:r>
            <a:endParaRPr lang="es-ES" dirty="0" smtClean="0"/>
          </a:p>
          <a:p>
            <a:pPr lvl="0" algn="just"/>
            <a:r>
              <a:rPr lang="es-ES" b="1" dirty="0" smtClean="0"/>
              <a:t>Esto </a:t>
            </a:r>
            <a:r>
              <a:rPr lang="es-ES" b="1" dirty="0"/>
              <a:t>ocurre porque los recursos no son igualmente productivos en actividades distintas. En la gráfica se ilustra al costo de oportunidad (C.O.) de trasladarse del punto A al B, luego del B al C, y así sucesivamente hasta llegar al F:</a:t>
            </a:r>
          </a:p>
          <a:p>
            <a:endParaRPr lang="es-ES" dirty="0"/>
          </a:p>
        </p:txBody>
      </p:sp>
      <p:sp>
        <p:nvSpPr>
          <p:cNvPr id="2" name="1 Título"/>
          <p:cNvSpPr>
            <a:spLocks noGrp="1"/>
          </p:cNvSpPr>
          <p:nvPr>
            <p:ph type="title"/>
          </p:nvPr>
        </p:nvSpPr>
        <p:spPr/>
        <p:txBody>
          <a:bodyPr/>
          <a:lstStyle/>
          <a:p>
            <a:r>
              <a:rPr lang="es-ES_tradnl" b="1" dirty="0" smtClean="0"/>
              <a:t>CURVA DE TRANSFORMACION</a:t>
            </a:r>
            <a:endParaRPr lang="es-E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http://www.auladeeconomia.com/curva%20transformac2.JPG"/>
          <p:cNvPicPr>
            <a:picLocks noGrp="1"/>
          </p:cNvPicPr>
          <p:nvPr>
            <p:ph idx="1"/>
          </p:nvPr>
        </p:nvPicPr>
        <p:blipFill>
          <a:blip r:embed="rId2" cstate="print"/>
          <a:stretch>
            <a:fillRect/>
          </a:stretch>
        </p:blipFill>
        <p:spPr bwMode="auto">
          <a:xfrm>
            <a:off x="2247900" y="2410619"/>
            <a:ext cx="4648200" cy="2667000"/>
          </a:xfrm>
          <a:prstGeom prst="rect">
            <a:avLst/>
          </a:prstGeom>
          <a:noFill/>
          <a:ln w="9525">
            <a:noFill/>
            <a:miter lim="800000"/>
            <a:headEnd/>
            <a:tailEnd/>
          </a:ln>
        </p:spPr>
      </p:pic>
      <p:sp>
        <p:nvSpPr>
          <p:cNvPr id="2" name="1 Título"/>
          <p:cNvSpPr>
            <a:spLocks noGrp="1"/>
          </p:cNvSpPr>
          <p:nvPr>
            <p:ph type="title"/>
          </p:nvPr>
        </p:nvSpPr>
        <p:spPr/>
        <p:txBody>
          <a:bodyPr/>
          <a:lstStyle/>
          <a:p>
            <a:r>
              <a:rPr lang="es-ES_tradnl" b="1" dirty="0" smtClean="0"/>
              <a:t>CURVA DE TRANSFORMACION</a:t>
            </a:r>
            <a:endParaRPr lang="es-E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lnSpcReduction="10000"/>
          </a:bodyPr>
          <a:lstStyle/>
          <a:p>
            <a:pPr lvl="0" algn="just"/>
            <a:r>
              <a:rPr lang="es-ES" dirty="0"/>
              <a:t>Todos los puntos de la curva son igualmente eficientes (hay pleno empleo de factores y se emplea la mejor tecnología disponible), todo depende de la combinación que se desee realizar.</a:t>
            </a:r>
          </a:p>
          <a:p>
            <a:pPr lvl="0" algn="just"/>
            <a:r>
              <a:rPr lang="es-ES" dirty="0"/>
              <a:t>Cualquier punto al interior de la frontera significa que los recursos no son empleados plenamente o son empleados en forma ineficaz. Por ejemplo en la siguiente gráfica los punto M y N son igualmente eficientes, pero el punto Q no, ya que se está produciendo menos del máximo, tanto de café como de camisas.</a:t>
            </a:r>
          </a:p>
          <a:p>
            <a:endParaRPr lang="es-ES" dirty="0"/>
          </a:p>
        </p:txBody>
      </p:sp>
      <p:sp>
        <p:nvSpPr>
          <p:cNvPr id="2" name="1 Título"/>
          <p:cNvSpPr>
            <a:spLocks noGrp="1"/>
          </p:cNvSpPr>
          <p:nvPr>
            <p:ph type="title"/>
          </p:nvPr>
        </p:nvSpPr>
        <p:spPr/>
        <p:txBody>
          <a:bodyPr/>
          <a:lstStyle/>
          <a:p>
            <a:r>
              <a:rPr lang="es-ES_tradnl" b="1" dirty="0" smtClean="0"/>
              <a:t>CURVA DE TRANSFORMACION</a:t>
            </a:r>
            <a:endParaRPr lang="es-E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TotalTime>
  <Words>672</Words>
  <Application>Microsoft Office PowerPoint</Application>
  <PresentationFormat>Presentación en pantalla (4:3)</PresentationFormat>
  <Paragraphs>48</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Concurrencia</vt:lpstr>
      <vt:lpstr>DEFINICION DE FRONTERA DE POSIBILIDADES DE PRODUCCIÓN O CURVA DE TRANSFORMACION: </vt:lpstr>
      <vt:lpstr>CURVA DE TRANSFORMACION</vt:lpstr>
      <vt:lpstr>CURVA DE TRANSFORMACION</vt:lpstr>
      <vt:lpstr>CURVA DE TRANSFORMACION</vt:lpstr>
      <vt:lpstr>CURVA DE TRANSFORMACION</vt:lpstr>
      <vt:lpstr>CURVA DE TRANSFORMACION</vt:lpstr>
      <vt:lpstr>CURVA DE TRANSFORMACION</vt:lpstr>
      <vt:lpstr>CURVA DE TRANSFORMACION</vt:lpstr>
      <vt:lpstr>CURVA DE TRANSFORMACION</vt:lpstr>
      <vt:lpstr>CURVA DE TRANSFORMACION</vt:lpstr>
      <vt:lpstr>CURVA DE TRANSFORMACION</vt:lpstr>
    </vt:vector>
  </TitlesOfParts>
  <Company>jrsac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DEFINICION DE FRONTERA DE POSIBILIDADES DE PRODUCCIÓN O CURVA DE TRANSFORMACION: </dc:title>
  <dc:creator>jr</dc:creator>
  <cp:lastModifiedBy>jr</cp:lastModifiedBy>
  <cp:revision>1</cp:revision>
  <dcterms:created xsi:type="dcterms:W3CDTF">2011-09-11T19:04:47Z</dcterms:created>
  <dcterms:modified xsi:type="dcterms:W3CDTF">2011-09-11T19:39:10Z</dcterms:modified>
</cp:coreProperties>
</file>