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A799EE-8B3C-4D5F-93A4-35EFE6A5906D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AA3E0C-133E-4476-A6B5-E71ACFA42C7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7F4E47-ED9F-448D-AB83-DF62968AA238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D7C378-FA50-420E-8EC3-5A840EAF959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F3E79D-A205-4899-B734-4203AD52C9C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D4623A-0BD3-452A-84B2-2834BBCFD2D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E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6ABDBA-CEB5-436B-8C7D-EB0A7089791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s-E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FCE1A3-EA1F-42EC-8D0A-E1C38AE4418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5DBA36-1564-4D48-B8C5-1DB6E8A7AD4E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92DC36-4898-4809-BE38-F058A4D8549A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E29447-047F-4D3A-A135-B8CBBD92895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F9E4D7-FA91-4F6D-A976-2B842AF7204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1019BB-4403-4D36-ADBD-F5A1307E25C1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FFD3C2-3BEC-4FE7-8466-2808236A818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E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64140-1EB8-45A2-959B-453D2AA5DB64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228C-095D-424A-A389-D4FE86A822A4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1240-33A3-4E2E-8356-07877C80EE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9B15-2460-4F04-8402-83442984E6B0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88505-6E13-4969-AA9C-E895493E2E2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77A2-C69A-4ACB-A33B-F97B99ACD458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FF34A-1815-456A-BCAB-70752A54D0E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1C0D-B404-4680-ACBF-0679D96A3AC2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7E654-51A7-4AB4-A611-557E9C8DE0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C815-7CC4-4890-B31F-E9133A594399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2969E-679F-4C79-8E29-DCD996C01BD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E573D-8315-45C2-B5B6-128379017C94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DF7D-962C-4EA9-A365-DC5DD54C164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AA72-537F-4D57-AE9B-61AFC1F0A687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37D9-6F0B-49F5-AE62-4A2947BEB9A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8492-3927-41AA-A9B0-F68AFFFCB7EA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8EB3-35AA-42F2-AFCF-A1752CEC178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8A1B-99E7-486B-B143-EF2DA1B861FF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8485-3F9A-40D1-89A2-7D72F07DE15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B436-899C-4BFF-A9A5-6AFFCA25A6BE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B85DA-D9F1-48E4-A443-001A210ED29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674B-C666-475B-90EC-9372B222D39B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1AE16-80D3-4C3A-8266-465A182A0C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02B692-1BB4-4C00-89B1-089073C6DCE1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E078E-8123-4D60-840B-E90AEE69C06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El consumidor</a:t>
            </a:r>
            <a:endParaRPr lang="es-ES" smtClean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800" b="1" smtClean="0"/>
              <a:t>La conducta del consumidor</a:t>
            </a:r>
          </a:p>
          <a:p>
            <a:pPr algn="just"/>
            <a:r>
              <a:rPr lang="es-ES_tradnl" sz="1800" smtClean="0">
                <a:cs typeface="Tahoma" pitchFamily="34" charset="0"/>
              </a:rPr>
              <a:t>Una persona demanda un artículo determinado por la satisfacción o utilidad que recibe al consumirlo.</a:t>
            </a:r>
            <a:endParaRPr lang="es-ES_tradnl" sz="1800" smtClean="0">
              <a:cs typeface="Times New Roman" pitchFamily="18" charset="0"/>
            </a:endParaRPr>
          </a:p>
          <a:p>
            <a:pPr algn="just"/>
            <a:r>
              <a:rPr lang="es-ES_tradnl" sz="1800" smtClean="0">
                <a:cs typeface="Tahoma" pitchFamily="34" charset="0"/>
              </a:rPr>
              <a:t>Mientras mas unidades de un bien se consuma por unidad de tiempo, mayor será la utilidad total que recibirá.</a:t>
            </a:r>
            <a:endParaRPr lang="es-ES_tradnl" sz="1800" smtClean="0">
              <a:cs typeface="Times New Roman" pitchFamily="18" charset="0"/>
            </a:endParaRPr>
          </a:p>
          <a:p>
            <a:pPr algn="just"/>
            <a:r>
              <a:rPr lang="es-ES_tradnl" sz="1800" smtClean="0">
                <a:cs typeface="Tahoma" pitchFamily="34" charset="0"/>
              </a:rPr>
              <a:t>Aun cuando la utilidad total aumente, la </a:t>
            </a:r>
            <a:r>
              <a:rPr lang="es-ES_tradnl" sz="1800" b="1" smtClean="0">
                <a:cs typeface="Tahoma" pitchFamily="34" charset="0"/>
              </a:rPr>
              <a:t>utilidad marginal</a:t>
            </a:r>
            <a:r>
              <a:rPr lang="es-ES_tradnl" sz="1800" smtClean="0">
                <a:cs typeface="Tahoma" pitchFamily="34" charset="0"/>
              </a:rPr>
              <a:t> o extra que recibe al consumir cada unidad adicional del artículo por lo general decrece.</a:t>
            </a:r>
            <a:endParaRPr lang="es-ES_tradnl" sz="1800" smtClean="0">
              <a:cs typeface="Times New Roman" pitchFamily="18" charset="0"/>
            </a:endParaRPr>
          </a:p>
          <a:p>
            <a:pPr algn="just"/>
            <a:r>
              <a:rPr lang="es-ES_tradnl" sz="1800" smtClean="0">
                <a:cs typeface="Tahoma" pitchFamily="34" charset="0"/>
              </a:rPr>
              <a:t>En algún nivel de consumo, la utilidad total que recibe el consumidor alcanzará un máximo y la utilidad marginal será cero. Este es el punto de </a:t>
            </a:r>
            <a:r>
              <a:rPr lang="es-ES_tradnl" sz="1800" i="1" smtClean="0">
                <a:cs typeface="Tahoma" pitchFamily="34" charset="0"/>
              </a:rPr>
              <a:t>saturación o saciedad</a:t>
            </a:r>
            <a:r>
              <a:rPr lang="es-ES_tradnl" sz="1800" smtClean="0">
                <a:cs typeface="Tahoma" pitchFamily="34" charset="0"/>
              </a:rPr>
              <a:t>. Las unidades adicionales del artículo hacen que disminuya la utilidad total y la utilidad marginal llega a ser negativa, debido a los problemas de almacenamiento o venta.</a:t>
            </a:r>
            <a:endParaRPr lang="es-ES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Cambios en las variables</a:t>
            </a:r>
            <a:endParaRPr lang="es-ES" smtClean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7772400" cy="2325688"/>
          </a:xfrm>
        </p:spPr>
        <p:txBody>
          <a:bodyPr/>
          <a:lstStyle/>
          <a:p>
            <a:pPr marL="609600" indent="-609600" algn="ctr">
              <a:buFont typeface="Wingdings" pitchFamily="2" charset="2"/>
              <a:buAutoNum type="arabicPeriod"/>
            </a:pPr>
            <a:r>
              <a:rPr lang="es-ES_tradnl" smtClean="0">
                <a:cs typeface="Tahoma" pitchFamily="34" charset="0"/>
              </a:rPr>
              <a:t>Ingreso</a:t>
            </a:r>
            <a:endParaRPr lang="es-ES_tradnl" smtClean="0">
              <a:cs typeface="Times New Roman" pitchFamily="18" charset="0"/>
            </a:endParaRPr>
          </a:p>
          <a:p>
            <a:pPr marL="609600" indent="-609600" algn="ctr">
              <a:buFont typeface="Wingdings" pitchFamily="2" charset="2"/>
              <a:buAutoNum type="arabicPeriod"/>
            </a:pPr>
            <a:r>
              <a:rPr lang="es-ES_tradnl" smtClean="0">
                <a:cs typeface="Tahoma" pitchFamily="34" charset="0"/>
              </a:rPr>
              <a:t>Precios del bien X</a:t>
            </a:r>
            <a:endParaRPr lang="es-ES_tradnl" smtClean="0">
              <a:cs typeface="Times New Roman" pitchFamily="18" charset="0"/>
            </a:endParaRPr>
          </a:p>
          <a:p>
            <a:pPr marL="609600" indent="-609600" algn="ctr">
              <a:buFont typeface="Wingdings" pitchFamily="2" charset="2"/>
              <a:buAutoNum type="arabicPeriod"/>
            </a:pPr>
            <a:r>
              <a:rPr lang="es-ES_tradnl" smtClean="0">
                <a:cs typeface="Tahoma" pitchFamily="34" charset="0"/>
              </a:rPr>
              <a:t>Precio del bien Y</a:t>
            </a:r>
            <a:endParaRPr lang="es-ES_tradnl" smtClean="0"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Equilibrio del consumidor</a:t>
            </a:r>
            <a:endParaRPr lang="es-ES" smtClean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sz="2400" smtClean="0">
                <a:cs typeface="Tahoma" pitchFamily="34" charset="0"/>
              </a:rPr>
              <a:t>Un consumidor está en equilibrio cuando, dado su ingreso y las restricciones de los precios, maximiza la utilidad o la satisfacción total que obtiene de sus gastos. En otras palabras, un consumidor está en equilibrio cuando, dada la línea de su presupuesto, alcanza la curva de indiferencia más alta.</a:t>
            </a:r>
            <a:endParaRPr lang="es-ES_tradnl" sz="2400" smtClean="0">
              <a:cs typeface="Times New Roman" pitchFamily="18" charset="0"/>
            </a:endParaRPr>
          </a:p>
          <a:p>
            <a:pPr algn="just"/>
            <a:r>
              <a:rPr lang="es-ES_tradnl" sz="2400" smtClean="0">
                <a:cs typeface="Tahoma" pitchFamily="34" charset="0"/>
              </a:rPr>
              <a:t>El equilibrio se da donde la línea de presupuesto es tangente a una curva de indiferencia. En E la pendiente de la línea de presupuesto es igual a la pendiente de la curva de indiferencia II.</a:t>
            </a: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El equilibrio del consumidor</a:t>
            </a:r>
            <a:endParaRPr lang="es-ES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09800"/>
            <a:ext cx="876300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495800" y="5257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I</a:t>
            </a:r>
            <a:endParaRPr lang="es-ES" sz="2400">
              <a:latin typeface="Tahoma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86400" y="4114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III</a:t>
            </a:r>
            <a:endParaRPr lang="es-ES" sz="2400">
              <a:latin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181600" y="4724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II</a:t>
            </a:r>
            <a:endParaRPr lang="es-ES" sz="2400">
              <a:latin typeface="Tahoma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28800" y="220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Y</a:t>
            </a:r>
            <a:endParaRPr lang="es-ES" sz="2400">
              <a:latin typeface="Tahoma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638800" y="5715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>
                <a:latin typeface="Tahoma" pitchFamily="34" charset="0"/>
              </a:rPr>
              <a:t>X</a:t>
            </a:r>
            <a:endParaRPr lang="es-ES" sz="2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El excedente del consumidor</a:t>
            </a:r>
            <a:endParaRPr lang="es-ES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731520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3048000" y="2209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Ejemplo</a:t>
            </a:r>
            <a:endParaRPr lang="es-ES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8305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El equilibrio del consumidor</a:t>
            </a:r>
            <a:endParaRPr lang="es-ES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sz="1800" smtClean="0">
                <a:cs typeface="Tahoma" pitchFamily="34" charset="0"/>
              </a:rPr>
              <a:t>Un consumidor es </a:t>
            </a:r>
            <a:r>
              <a:rPr lang="es-ES_tradnl" sz="1800" i="1" smtClean="0">
                <a:cs typeface="Tahoma" pitchFamily="34" charset="0"/>
              </a:rPr>
              <a:t>racional</a:t>
            </a:r>
            <a:r>
              <a:rPr lang="es-ES_tradnl" sz="1800" smtClean="0">
                <a:cs typeface="Tahoma" pitchFamily="34" charset="0"/>
              </a:rPr>
              <a:t> cuando su objetivo es maximizar la utilidad total o la satisfacción derivada del gasto de su ingreso. El objetivo se logra o se dice que el consumidor está en equilibrio cuando gasta su ingreso en tal forma que la utilidad o la satisfacción del último peso gastado en los diferentes artículos es la misma:</a:t>
            </a:r>
          </a:p>
          <a:p>
            <a:pPr algn="just"/>
            <a:endParaRPr lang="es-ES_tradnl" sz="1800" smtClean="0">
              <a:cs typeface="Tahoma" pitchFamily="34" charset="0"/>
            </a:endParaRPr>
          </a:p>
          <a:p>
            <a:pPr algn="just"/>
            <a:endParaRPr lang="es-ES_tradnl" sz="1800" smtClean="0">
              <a:cs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es-ES_tradnl" sz="1800" smtClean="0">
              <a:cs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_tradnl" sz="1800" smtClean="0">
                <a:cs typeface="Tahoma" pitchFamily="34" charset="0"/>
              </a:rPr>
              <a:t>con la siguiente restricción:</a:t>
            </a:r>
          </a:p>
          <a:p>
            <a:pPr algn="just">
              <a:buFont typeface="Wingdings" pitchFamily="2" charset="2"/>
              <a:buNone/>
            </a:pPr>
            <a:endParaRPr lang="es-ES_tradnl" sz="1800" smtClean="0">
              <a:cs typeface="Tahoma" pitchFamily="34" charset="0"/>
            </a:endParaRPr>
          </a:p>
          <a:p>
            <a:pPr algn="just">
              <a:buFont typeface="Wingdings" pitchFamily="2" charset="2"/>
              <a:buNone/>
            </a:pPr>
            <a:endParaRPr lang="es-ES_tradnl" sz="1800" smtClean="0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s-ES" sz="180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995936" y="3068960"/>
          <a:ext cx="2667000" cy="796925"/>
        </p:xfrm>
        <a:graphic>
          <a:graphicData uri="http://schemas.openxmlformats.org/presentationml/2006/ole">
            <p:oleObj spid="_x0000_s1026" name="Ecuación" r:id="rId4" imgW="990360" imgH="46980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124200" y="5181600"/>
          <a:ext cx="3124200" cy="606425"/>
        </p:xfrm>
        <a:graphic>
          <a:graphicData uri="http://schemas.openxmlformats.org/presentationml/2006/ole">
            <p:oleObj spid="_x0000_s1027" name="Ecuación" r:id="rId5" imgW="1244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La Indiferencia del Consumidor</a:t>
            </a:r>
            <a:endParaRPr lang="es-ES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Los gustos y el equilibrio del consumidor también pueden demostrarse mediante las curvas de indiferencia. </a:t>
            </a:r>
            <a:r>
              <a:rPr lang="es-ES_tradnl" sz="2000" i="1" smtClean="0">
                <a:cs typeface="Tahoma" pitchFamily="34" charset="0"/>
              </a:rPr>
              <a:t>Una curva de indiferencia muestra las diferentes combinaciones del artículo  X y el artículo Y que producen igual satisfacción o utilidad al consumidor.</a:t>
            </a:r>
            <a:endParaRPr lang="es-ES_tradnl" sz="20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Una curva de indiferencia superior muestra un mayor grado de satisfacción y viceversa.</a:t>
            </a:r>
            <a:endParaRPr lang="es-ES_tradnl" sz="20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Las curvas de indiferencia muestran una medida de utilidad ordinal más que cardinal.</a:t>
            </a:r>
            <a:endParaRPr lang="es-ES_tradnl" sz="20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Todos los puntos sobre la misma curva de indiferencia proporcionan la misma satisfacción al consumidor</a:t>
            </a:r>
            <a:endParaRPr lang="es-ES_tradnl" sz="20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Sólo se necesita el orden o rango de preferencias  de un consumidor para poder trazar sus curvas de indiferencia</a:t>
            </a:r>
            <a:endParaRPr lang="es-E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Las curvas de indiferencia</a:t>
            </a:r>
            <a:endParaRPr lang="es-ES" smtClean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i="1" smtClean="0">
                <a:cs typeface="Tahoma" pitchFamily="34" charset="0"/>
              </a:rPr>
              <a:t>Propiedades de las curvas de indiferencia</a:t>
            </a:r>
            <a:endParaRPr lang="es-ES_tradnl" smtClean="0">
              <a:cs typeface="Times New Roman" pitchFamily="18" charset="0"/>
            </a:endParaRPr>
          </a:p>
          <a:p>
            <a:pPr algn="just"/>
            <a:r>
              <a:rPr lang="es-ES_tradnl" sz="1800" smtClean="0">
                <a:cs typeface="Tahoma" pitchFamily="34" charset="0"/>
              </a:rPr>
              <a:t>Se prefieren las curvas de indiferencia más altas a las más bajas</a:t>
            </a:r>
            <a:endParaRPr lang="es-ES_tradnl" sz="1800" smtClean="0">
              <a:cs typeface="Times New Roman" pitchFamily="18" charset="0"/>
            </a:endParaRPr>
          </a:p>
          <a:p>
            <a:pPr algn="just"/>
            <a:r>
              <a:rPr lang="es-ES_tradnl" sz="1800" smtClean="0">
                <a:cs typeface="Tahoma" pitchFamily="34" charset="0"/>
              </a:rPr>
              <a:t>Tienen pendiente negativa</a:t>
            </a:r>
            <a:endParaRPr lang="es-ES_tradnl" sz="1800" smtClean="0">
              <a:cs typeface="Times New Roman" pitchFamily="18" charset="0"/>
            </a:endParaRPr>
          </a:p>
          <a:p>
            <a:pPr algn="just"/>
            <a:r>
              <a:rPr lang="es-ES_tradnl" sz="1800" smtClean="0">
                <a:cs typeface="Tahoma" pitchFamily="34" charset="0"/>
              </a:rPr>
              <a:t>Las curvas de indiferencia no se cortan</a:t>
            </a:r>
            <a:endParaRPr lang="es-ES_tradnl" sz="1800" smtClean="0">
              <a:latin typeface="Arial" charset="0"/>
              <a:cs typeface="Arial" charset="0"/>
            </a:endParaRPr>
          </a:p>
          <a:p>
            <a:r>
              <a:rPr lang="es-ES_tradnl" sz="1800" smtClean="0">
                <a:cs typeface="Times New Roman" pitchFamily="18" charset="0"/>
              </a:rPr>
              <a:t>Son convexas al origen</a:t>
            </a:r>
            <a:r>
              <a:rPr lang="es-ES" sz="1800" smtClean="0"/>
              <a:t>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429000"/>
            <a:ext cx="65532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La Tasa Marginal de Sustitución (TMS)</a:t>
            </a:r>
            <a:endParaRPr lang="es-ES" dirty="0" smtClean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La tasa marginal de sustitución de X por Y (TMS</a:t>
            </a:r>
            <a:r>
              <a:rPr lang="es-ES_tradnl" sz="2000" baseline="-30000" smtClean="0">
                <a:cs typeface="Tahoma" pitchFamily="34" charset="0"/>
              </a:rPr>
              <a:t>XY</a:t>
            </a:r>
            <a:r>
              <a:rPr lang="es-ES_tradnl" sz="2000" smtClean="0">
                <a:cs typeface="Tahoma" pitchFamily="34" charset="0"/>
              </a:rPr>
              <a:t>) se refiere a la cantidad de Y que un consumidor está dispuesto a renunciar para obtener una unidad adicional de X (y permanecer en la misma curva de indiferencia).</a:t>
            </a:r>
            <a:endParaRPr lang="es-ES_tradnl" sz="20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A medida que el individuo se mueve hacia abajo en una curva de indiferencia, la TMS</a:t>
            </a:r>
            <a:r>
              <a:rPr lang="es-ES_tradnl" sz="2000" baseline="-30000" smtClean="0">
                <a:cs typeface="Tahoma" pitchFamily="34" charset="0"/>
              </a:rPr>
              <a:t>XY </a:t>
            </a:r>
            <a:r>
              <a:rPr lang="es-ES_tradnl" sz="2000" smtClean="0">
                <a:cs typeface="Tahoma" pitchFamily="34" charset="0"/>
              </a:rPr>
              <a:t>disminuye. Es así porque mientras menos de Y y más de X tenga el individuo, más valiosa será cada unidad sobrante de Y y menos valiosa cada unidad adicional de X para el individuo, por lo tanto es está dispuesto a renunciar cada vez menos de Y para obtener cada unidad adicional de X. Consecuentemente, la TMS</a:t>
            </a:r>
            <a:r>
              <a:rPr lang="es-ES_tradnl" sz="2000" baseline="-30000" smtClean="0">
                <a:cs typeface="Tahoma" pitchFamily="34" charset="0"/>
              </a:rPr>
              <a:t>XY </a:t>
            </a:r>
            <a:r>
              <a:rPr lang="es-ES_tradnl" sz="2000" smtClean="0">
                <a:cs typeface="Tahoma" pitchFamily="34" charset="0"/>
              </a:rPr>
              <a:t>disminuye.</a:t>
            </a:r>
            <a:endParaRPr lang="es-ES_tradnl" sz="20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000" smtClean="0">
                <a:cs typeface="Tahoma" pitchFamily="34" charset="0"/>
              </a:rPr>
              <a:t>TMS</a:t>
            </a:r>
            <a:r>
              <a:rPr lang="es-ES_tradnl" sz="2000" baseline="-30000" smtClean="0">
                <a:cs typeface="Tahoma" pitchFamily="34" charset="0"/>
              </a:rPr>
              <a:t>XY</a:t>
            </a:r>
            <a:r>
              <a:rPr lang="es-ES_tradnl" sz="2000" smtClean="0">
                <a:cs typeface="Tahoma" pitchFamily="34" charset="0"/>
              </a:rPr>
              <a:t> entre dos puntos de la misma curva de indiferencia no es más que la pendiente de la curva</a:t>
            </a:r>
            <a:endParaRPr lang="es-ES" sz="20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657600" y="5807075"/>
          <a:ext cx="1905000" cy="1050925"/>
        </p:xfrm>
        <a:graphic>
          <a:graphicData uri="http://schemas.openxmlformats.org/presentationml/2006/ole">
            <p:oleObj spid="_x0000_s2050" name="Ecuación" r:id="rId4" imgW="825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La restricción presupuestal</a:t>
            </a:r>
            <a:endParaRPr lang="es-ES" smtClean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ES_tradnl" sz="2000" smtClean="0">
                <a:cs typeface="Tahoma" pitchFamily="34" charset="0"/>
              </a:rPr>
              <a:t>Muestra todas las diferentes combinaciones de dos artículos que un consumidor puede comprar dado un ingreso monetario y los precios de dichos artículos.</a:t>
            </a:r>
            <a:endParaRPr lang="es-ES" sz="200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La restricción presupuestal (II)</a:t>
            </a:r>
            <a:endParaRPr lang="es-ES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smtClean="0">
                <a:cs typeface="Tahoma" pitchFamily="34" charset="0"/>
              </a:rPr>
              <a:t>Si I es Ingreso, P</a:t>
            </a:r>
            <a:r>
              <a:rPr lang="es-ES_tradnl" sz="2400" baseline="-30000" smtClean="0">
                <a:cs typeface="Tahoma" pitchFamily="34" charset="0"/>
              </a:rPr>
              <a:t>y</a:t>
            </a:r>
            <a:r>
              <a:rPr lang="es-ES_tradnl" sz="2400" smtClean="0">
                <a:cs typeface="Tahoma" pitchFamily="34" charset="0"/>
              </a:rPr>
              <a:t> el Precio del bien y y P</a:t>
            </a:r>
            <a:r>
              <a:rPr lang="es-ES_tradnl" sz="2400" baseline="-30000" smtClean="0">
                <a:cs typeface="Tahoma" pitchFamily="34" charset="0"/>
              </a:rPr>
              <a:t>X</a:t>
            </a:r>
            <a:r>
              <a:rPr lang="es-ES_tradnl" sz="2400" smtClean="0">
                <a:cs typeface="Tahoma" pitchFamily="34" charset="0"/>
              </a:rPr>
              <a:t> el precio del bien y.</a:t>
            </a:r>
            <a:endParaRPr lang="es-ES_tradnl" sz="24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cs typeface="Tahoma" pitchFamily="34" charset="0"/>
              </a:rPr>
              <a:t>(a)</a:t>
            </a:r>
            <a:r>
              <a:rPr lang="en-GB" sz="2400" smtClean="0">
                <a:cs typeface="Times New Roman" pitchFamily="18" charset="0"/>
              </a:rPr>
              <a:t>  </a:t>
            </a:r>
            <a:r>
              <a:rPr lang="en-GB" sz="2400" smtClean="0">
                <a:cs typeface="Tahoma" pitchFamily="34" charset="0"/>
              </a:rPr>
              <a:t>I=$200,  P</a:t>
            </a:r>
            <a:r>
              <a:rPr lang="en-GB" sz="2400" baseline="-30000" smtClean="0">
                <a:cs typeface="Tahoma" pitchFamily="34" charset="0"/>
              </a:rPr>
              <a:t>y</a:t>
            </a:r>
            <a:r>
              <a:rPr lang="en-GB" sz="2400" smtClean="0">
                <a:cs typeface="Tahoma" pitchFamily="34" charset="0"/>
              </a:rPr>
              <a:t> =$20, P</a:t>
            </a:r>
            <a:r>
              <a:rPr lang="en-GB" sz="2400" baseline="-30000" smtClean="0">
                <a:cs typeface="Tahoma" pitchFamily="34" charset="0"/>
              </a:rPr>
              <a:t>X</a:t>
            </a:r>
            <a:r>
              <a:rPr lang="en-GB" sz="2400" smtClean="0">
                <a:cs typeface="Tahoma" pitchFamily="34" charset="0"/>
              </a:rPr>
              <a:t> =10</a:t>
            </a:r>
            <a:endParaRPr lang="es-ES_tradnl" sz="24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cs typeface="Tahoma" pitchFamily="34" charset="0"/>
              </a:rPr>
              <a:t>(b)</a:t>
            </a:r>
            <a:r>
              <a:rPr lang="en-GB" sz="2400" smtClean="0">
                <a:cs typeface="Times New Roman" pitchFamily="18" charset="0"/>
              </a:rPr>
              <a:t>  </a:t>
            </a:r>
            <a:r>
              <a:rPr lang="en-GB" sz="2400" smtClean="0">
                <a:cs typeface="Tahoma" pitchFamily="34" charset="0"/>
              </a:rPr>
              <a:t>I=$200,  P</a:t>
            </a:r>
            <a:r>
              <a:rPr lang="en-GB" sz="2400" baseline="-30000" smtClean="0">
                <a:cs typeface="Tahoma" pitchFamily="34" charset="0"/>
              </a:rPr>
              <a:t>y</a:t>
            </a:r>
            <a:r>
              <a:rPr lang="en-GB" sz="2400" smtClean="0">
                <a:cs typeface="Tahoma" pitchFamily="34" charset="0"/>
              </a:rPr>
              <a:t> =$2, P</a:t>
            </a:r>
            <a:r>
              <a:rPr lang="en-GB" sz="2400" baseline="-30000" smtClean="0">
                <a:cs typeface="Tahoma" pitchFamily="34" charset="0"/>
              </a:rPr>
              <a:t>X</a:t>
            </a:r>
            <a:r>
              <a:rPr lang="en-GB" sz="2400" smtClean="0">
                <a:cs typeface="Tahoma" pitchFamily="34" charset="0"/>
              </a:rPr>
              <a:t> =50</a:t>
            </a:r>
            <a:endParaRPr lang="es-ES_tradnl" sz="24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cs typeface="Tahoma" pitchFamily="34" charset="0"/>
              </a:rPr>
              <a:t>(c)</a:t>
            </a:r>
            <a:r>
              <a:rPr lang="en-GB" sz="2400" smtClean="0">
                <a:cs typeface="Times New Roman" pitchFamily="18" charset="0"/>
              </a:rPr>
              <a:t>   </a:t>
            </a:r>
            <a:r>
              <a:rPr lang="en-GB" sz="2400" smtClean="0">
                <a:cs typeface="Tahoma" pitchFamily="34" charset="0"/>
              </a:rPr>
              <a:t>I=$300,  P</a:t>
            </a:r>
            <a:r>
              <a:rPr lang="en-GB" sz="2400" baseline="-30000" smtClean="0">
                <a:cs typeface="Tahoma" pitchFamily="34" charset="0"/>
              </a:rPr>
              <a:t>y</a:t>
            </a:r>
            <a:r>
              <a:rPr lang="en-GB" sz="2400" smtClean="0">
                <a:cs typeface="Tahoma" pitchFamily="34" charset="0"/>
              </a:rPr>
              <a:t> =$20, P</a:t>
            </a:r>
            <a:r>
              <a:rPr lang="en-GB" sz="2400" baseline="-30000" smtClean="0">
                <a:cs typeface="Tahoma" pitchFamily="34" charset="0"/>
              </a:rPr>
              <a:t>X</a:t>
            </a:r>
            <a:r>
              <a:rPr lang="en-GB" sz="2400" smtClean="0">
                <a:cs typeface="Tahoma" pitchFamily="34" charset="0"/>
              </a:rPr>
              <a:t> =10</a:t>
            </a:r>
            <a:endParaRPr lang="es-ES_tradnl" sz="24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cs typeface="Tahoma" pitchFamily="34" charset="0"/>
              </a:rPr>
              <a:t>(d)</a:t>
            </a:r>
            <a:r>
              <a:rPr lang="en-GB" sz="2400" smtClean="0">
                <a:cs typeface="Times New Roman" pitchFamily="18" charset="0"/>
              </a:rPr>
              <a:t>  </a:t>
            </a:r>
            <a:r>
              <a:rPr lang="en-GB" sz="2400" smtClean="0">
                <a:cs typeface="Tahoma" pitchFamily="34" charset="0"/>
              </a:rPr>
              <a:t>I=$100,  P</a:t>
            </a:r>
            <a:r>
              <a:rPr lang="en-GB" sz="2400" baseline="-30000" smtClean="0">
                <a:cs typeface="Tahoma" pitchFamily="34" charset="0"/>
              </a:rPr>
              <a:t>y</a:t>
            </a:r>
            <a:r>
              <a:rPr lang="en-GB" sz="2400" smtClean="0">
                <a:cs typeface="Tahoma" pitchFamily="34" charset="0"/>
              </a:rPr>
              <a:t> =$20, P</a:t>
            </a:r>
            <a:r>
              <a:rPr lang="en-GB" sz="2400" baseline="-30000" smtClean="0">
                <a:cs typeface="Tahoma" pitchFamily="34" charset="0"/>
              </a:rPr>
              <a:t>X</a:t>
            </a:r>
            <a:r>
              <a:rPr lang="en-GB" sz="2400" smtClean="0">
                <a:cs typeface="Tahoma" pitchFamily="34" charset="0"/>
              </a:rPr>
              <a:t> =10</a:t>
            </a:r>
            <a:endParaRPr lang="es-ES_tradnl" sz="24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smtClean="0">
                <a:cs typeface="Tahoma" pitchFamily="34" charset="0"/>
              </a:rPr>
              <a:t> </a:t>
            </a:r>
            <a:endParaRPr lang="es-ES_tradnl" sz="240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smtClean="0">
                <a:cs typeface="Tahoma" pitchFamily="34" charset="0"/>
              </a:rPr>
              <a:t>Si un consumidor tiene una renta (ingreso) de $1000 y el precio de la Pepsi es de $2 y el de las hamburguesas es de $10., ¿cuáles son sus combinaciones óptimas?</a:t>
            </a:r>
            <a:endParaRPr lang="es-ES_tradnl" sz="240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Ejercicio. La restricción presupuestal</a:t>
            </a:r>
            <a:endParaRPr lang="es-ES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97050"/>
            <a:ext cx="8382000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689</Words>
  <Application>Microsoft Office PowerPoint</Application>
  <PresentationFormat>Presentación en pantalla (4:3)</PresentationFormat>
  <Paragraphs>68</Paragraphs>
  <Slides>13</Slides>
  <Notes>13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Calibri</vt:lpstr>
      <vt:lpstr>Arial</vt:lpstr>
      <vt:lpstr>Tahoma</vt:lpstr>
      <vt:lpstr>Times New Roman</vt:lpstr>
      <vt:lpstr>Wingdings</vt:lpstr>
      <vt:lpstr>Tema de Office</vt:lpstr>
      <vt:lpstr>Ecuación</vt:lpstr>
      <vt:lpstr>El consumidor</vt:lpstr>
      <vt:lpstr>Ejemplo</vt:lpstr>
      <vt:lpstr>El equilibrio del consumidor</vt:lpstr>
      <vt:lpstr>La Indiferencia del Consumidor</vt:lpstr>
      <vt:lpstr>Las curvas de indiferencia</vt:lpstr>
      <vt:lpstr>La Tasa Marginal de Sustitución (TMS)</vt:lpstr>
      <vt:lpstr>La restricción presupuestal</vt:lpstr>
      <vt:lpstr>La restricción presupuestal (II)</vt:lpstr>
      <vt:lpstr>Ejercicio. La restricción presupuestal</vt:lpstr>
      <vt:lpstr>Cambios en las variables</vt:lpstr>
      <vt:lpstr>Equilibrio del consumidor</vt:lpstr>
      <vt:lpstr>El equilibrio del consumidor</vt:lpstr>
      <vt:lpstr>El excedente del consumidor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consumidor</dc:title>
  <dc:creator>Salva y Clau</dc:creator>
  <cp:lastModifiedBy>jr</cp:lastModifiedBy>
  <cp:revision>2</cp:revision>
  <dcterms:created xsi:type="dcterms:W3CDTF">2008-05-03T18:27:36Z</dcterms:created>
  <dcterms:modified xsi:type="dcterms:W3CDTF">2011-09-15T01:31:36Z</dcterms:modified>
</cp:coreProperties>
</file>