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6338C592-3EF4-4CC2-9D35-3D328F767F3F}" type="datetimeFigureOut">
              <a:rPr lang="es-PE" smtClean="0"/>
              <a:pPr/>
              <a:t>14/09/2011</a:t>
            </a:fld>
            <a:endParaRPr lang="es-PE"/>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PE"/>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56DD0FED-A609-462F-BCD8-73ED9B1D48B0}" type="slidenum">
              <a:rPr lang="es-PE" smtClean="0"/>
              <a:pPr/>
              <a:t>‹Nº›</a:t>
            </a:fld>
            <a:endParaRPr lang="es-P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338C592-3EF4-4CC2-9D35-3D328F767F3F}" type="datetimeFigureOut">
              <a:rPr lang="es-PE" smtClean="0"/>
              <a:pPr/>
              <a:t>14/09/2011</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56DD0FED-A609-462F-BCD8-73ED9B1D48B0}" type="slidenum">
              <a:rPr lang="es-PE" smtClean="0"/>
              <a:pPr/>
              <a:t>‹Nº›</a:t>
            </a:fld>
            <a:endParaRPr lang="es-P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338C592-3EF4-4CC2-9D35-3D328F767F3F}" type="datetimeFigureOut">
              <a:rPr lang="es-PE" smtClean="0"/>
              <a:pPr/>
              <a:t>14/09/2011</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56DD0FED-A609-462F-BCD8-73ED9B1D48B0}" type="slidenum">
              <a:rPr lang="es-PE" smtClean="0"/>
              <a:pPr/>
              <a:t>‹Nº›</a:t>
            </a:fld>
            <a:endParaRPr lang="es-P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6338C592-3EF4-4CC2-9D35-3D328F767F3F}" type="datetimeFigureOut">
              <a:rPr lang="es-PE" smtClean="0"/>
              <a:pPr/>
              <a:t>14/09/2011</a:t>
            </a:fld>
            <a:endParaRPr lang="es-PE"/>
          </a:p>
        </p:txBody>
      </p:sp>
      <p:sp>
        <p:nvSpPr>
          <p:cNvPr id="9" name="8 Marcador de número de diapositiva"/>
          <p:cNvSpPr>
            <a:spLocks noGrp="1"/>
          </p:cNvSpPr>
          <p:nvPr>
            <p:ph type="sldNum" sz="quarter" idx="15"/>
          </p:nvPr>
        </p:nvSpPr>
        <p:spPr/>
        <p:txBody>
          <a:bodyPr rtlCol="0"/>
          <a:lstStyle/>
          <a:p>
            <a:fld id="{56DD0FED-A609-462F-BCD8-73ED9B1D48B0}" type="slidenum">
              <a:rPr lang="es-PE" smtClean="0"/>
              <a:pPr/>
              <a:t>‹Nº›</a:t>
            </a:fld>
            <a:endParaRPr lang="es-PE"/>
          </a:p>
        </p:txBody>
      </p:sp>
      <p:sp>
        <p:nvSpPr>
          <p:cNvPr id="10" name="9 Marcador de pie de página"/>
          <p:cNvSpPr>
            <a:spLocks noGrp="1"/>
          </p:cNvSpPr>
          <p:nvPr>
            <p:ph type="ftr" sz="quarter" idx="16"/>
          </p:nvPr>
        </p:nvSpPr>
        <p:spPr/>
        <p:txBody>
          <a:bodyPr rtlCol="0"/>
          <a:lstStyle/>
          <a:p>
            <a:endParaRPr lang="es-P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6338C592-3EF4-4CC2-9D35-3D328F767F3F}" type="datetimeFigureOut">
              <a:rPr lang="es-PE" smtClean="0"/>
              <a:pPr/>
              <a:t>14/09/2011</a:t>
            </a:fld>
            <a:endParaRPr lang="es-PE"/>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PE"/>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56DD0FED-A609-462F-BCD8-73ED9B1D48B0}" type="slidenum">
              <a:rPr lang="es-PE" smtClean="0"/>
              <a:pPr/>
              <a:t>‹Nº›</a:t>
            </a:fld>
            <a:endParaRPr lang="es-P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6338C592-3EF4-4CC2-9D35-3D328F767F3F}" type="datetimeFigureOut">
              <a:rPr lang="es-PE" smtClean="0"/>
              <a:pPr/>
              <a:t>14/09/2011</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56DD0FED-A609-462F-BCD8-73ED9B1D48B0}" type="slidenum">
              <a:rPr lang="es-PE" smtClean="0"/>
              <a:pPr/>
              <a:t>‹Nº›</a:t>
            </a:fld>
            <a:endParaRPr lang="es-PE"/>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6338C592-3EF4-4CC2-9D35-3D328F767F3F}" type="datetimeFigureOut">
              <a:rPr lang="es-PE" smtClean="0"/>
              <a:pPr/>
              <a:t>14/09/2011</a:t>
            </a:fld>
            <a:endParaRPr lang="es-PE"/>
          </a:p>
        </p:txBody>
      </p:sp>
      <p:sp>
        <p:nvSpPr>
          <p:cNvPr id="8" name="7 Marcador de pie de página"/>
          <p:cNvSpPr>
            <a:spLocks noGrp="1"/>
          </p:cNvSpPr>
          <p:nvPr>
            <p:ph type="ftr" sz="quarter" idx="11"/>
          </p:nvPr>
        </p:nvSpPr>
        <p:spPr/>
        <p:txBody>
          <a:bodyPr/>
          <a:lstStyle/>
          <a:p>
            <a:endParaRPr lang="es-PE"/>
          </a:p>
        </p:txBody>
      </p:sp>
      <p:sp>
        <p:nvSpPr>
          <p:cNvPr id="9" name="8 Marcador de número de diapositiva"/>
          <p:cNvSpPr>
            <a:spLocks noGrp="1"/>
          </p:cNvSpPr>
          <p:nvPr>
            <p:ph type="sldNum" sz="quarter" idx="12"/>
          </p:nvPr>
        </p:nvSpPr>
        <p:spPr/>
        <p:txBody>
          <a:bodyPr/>
          <a:lstStyle/>
          <a:p>
            <a:fld id="{56DD0FED-A609-462F-BCD8-73ED9B1D48B0}" type="slidenum">
              <a:rPr lang="es-PE" smtClean="0"/>
              <a:pPr/>
              <a:t>‹Nº›</a:t>
            </a:fld>
            <a:endParaRPr lang="es-PE"/>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6338C592-3EF4-4CC2-9D35-3D328F767F3F}" type="datetimeFigureOut">
              <a:rPr lang="es-PE" smtClean="0"/>
              <a:pPr/>
              <a:t>14/09/2011</a:t>
            </a:fld>
            <a:endParaRPr lang="es-PE"/>
          </a:p>
        </p:txBody>
      </p:sp>
      <p:sp>
        <p:nvSpPr>
          <p:cNvPr id="7" name="6 Marcador de número de diapositiva"/>
          <p:cNvSpPr>
            <a:spLocks noGrp="1"/>
          </p:cNvSpPr>
          <p:nvPr>
            <p:ph type="sldNum" sz="quarter" idx="11"/>
          </p:nvPr>
        </p:nvSpPr>
        <p:spPr/>
        <p:txBody>
          <a:bodyPr rtlCol="0"/>
          <a:lstStyle/>
          <a:p>
            <a:fld id="{56DD0FED-A609-462F-BCD8-73ED9B1D48B0}" type="slidenum">
              <a:rPr lang="es-PE" smtClean="0"/>
              <a:pPr/>
              <a:t>‹Nº›</a:t>
            </a:fld>
            <a:endParaRPr lang="es-PE"/>
          </a:p>
        </p:txBody>
      </p:sp>
      <p:sp>
        <p:nvSpPr>
          <p:cNvPr id="8" name="7 Marcador de pie de página"/>
          <p:cNvSpPr>
            <a:spLocks noGrp="1"/>
          </p:cNvSpPr>
          <p:nvPr>
            <p:ph type="ftr" sz="quarter" idx="12"/>
          </p:nvPr>
        </p:nvSpPr>
        <p:spPr/>
        <p:txBody>
          <a:bodyPr rtlCol="0"/>
          <a:lstStyle/>
          <a:p>
            <a:endParaRPr lang="es-P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338C592-3EF4-4CC2-9D35-3D328F767F3F}" type="datetimeFigureOut">
              <a:rPr lang="es-PE" smtClean="0"/>
              <a:pPr/>
              <a:t>14/09/2011</a:t>
            </a:fld>
            <a:endParaRPr lang="es-PE"/>
          </a:p>
        </p:txBody>
      </p:sp>
      <p:sp>
        <p:nvSpPr>
          <p:cNvPr id="3" name="2 Marcador de pie de página"/>
          <p:cNvSpPr>
            <a:spLocks noGrp="1"/>
          </p:cNvSpPr>
          <p:nvPr>
            <p:ph type="ftr" sz="quarter" idx="11"/>
          </p:nvPr>
        </p:nvSpPr>
        <p:spPr/>
        <p:txBody>
          <a:bodyPr/>
          <a:lstStyle/>
          <a:p>
            <a:endParaRPr lang="es-PE"/>
          </a:p>
        </p:txBody>
      </p:sp>
      <p:sp>
        <p:nvSpPr>
          <p:cNvPr id="4" name="3 Marcador de número de diapositiva"/>
          <p:cNvSpPr>
            <a:spLocks noGrp="1"/>
          </p:cNvSpPr>
          <p:nvPr>
            <p:ph type="sldNum" sz="quarter" idx="12"/>
          </p:nvPr>
        </p:nvSpPr>
        <p:spPr/>
        <p:txBody>
          <a:bodyPr/>
          <a:lstStyle/>
          <a:p>
            <a:fld id="{56DD0FED-A609-462F-BCD8-73ED9B1D48B0}" type="slidenum">
              <a:rPr lang="es-PE" smtClean="0"/>
              <a:pPr/>
              <a:t>‹Nº›</a:t>
            </a:fld>
            <a:endParaRPr lang="es-P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6338C592-3EF4-4CC2-9D35-3D328F767F3F}" type="datetimeFigureOut">
              <a:rPr lang="es-PE" smtClean="0"/>
              <a:pPr/>
              <a:t>14/09/2011</a:t>
            </a:fld>
            <a:endParaRPr lang="es-PE"/>
          </a:p>
        </p:txBody>
      </p:sp>
      <p:sp>
        <p:nvSpPr>
          <p:cNvPr id="22" name="21 Marcador de número de diapositiva"/>
          <p:cNvSpPr>
            <a:spLocks noGrp="1"/>
          </p:cNvSpPr>
          <p:nvPr>
            <p:ph type="sldNum" sz="quarter" idx="15"/>
          </p:nvPr>
        </p:nvSpPr>
        <p:spPr/>
        <p:txBody>
          <a:bodyPr rtlCol="0"/>
          <a:lstStyle/>
          <a:p>
            <a:fld id="{56DD0FED-A609-462F-BCD8-73ED9B1D48B0}" type="slidenum">
              <a:rPr lang="es-PE" smtClean="0"/>
              <a:pPr/>
              <a:t>‹Nº›</a:t>
            </a:fld>
            <a:endParaRPr lang="es-PE"/>
          </a:p>
        </p:txBody>
      </p:sp>
      <p:sp>
        <p:nvSpPr>
          <p:cNvPr id="23" name="22 Marcador de pie de página"/>
          <p:cNvSpPr>
            <a:spLocks noGrp="1"/>
          </p:cNvSpPr>
          <p:nvPr>
            <p:ph type="ftr" sz="quarter" idx="16"/>
          </p:nvPr>
        </p:nvSpPr>
        <p:spPr/>
        <p:txBody>
          <a:bodyPr rtlCol="0"/>
          <a:lstStyle/>
          <a:p>
            <a:endParaRPr lang="es-P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6338C592-3EF4-4CC2-9D35-3D328F767F3F}" type="datetimeFigureOut">
              <a:rPr lang="es-PE" smtClean="0"/>
              <a:pPr/>
              <a:t>14/09/2011</a:t>
            </a:fld>
            <a:endParaRPr lang="es-PE"/>
          </a:p>
        </p:txBody>
      </p:sp>
      <p:sp>
        <p:nvSpPr>
          <p:cNvPr id="18" name="17 Marcador de número de diapositiva"/>
          <p:cNvSpPr>
            <a:spLocks noGrp="1"/>
          </p:cNvSpPr>
          <p:nvPr>
            <p:ph type="sldNum" sz="quarter" idx="11"/>
          </p:nvPr>
        </p:nvSpPr>
        <p:spPr/>
        <p:txBody>
          <a:bodyPr rtlCol="0"/>
          <a:lstStyle/>
          <a:p>
            <a:fld id="{56DD0FED-A609-462F-BCD8-73ED9B1D48B0}" type="slidenum">
              <a:rPr lang="es-PE" smtClean="0"/>
              <a:pPr/>
              <a:t>‹Nº›</a:t>
            </a:fld>
            <a:endParaRPr lang="es-PE"/>
          </a:p>
        </p:txBody>
      </p:sp>
      <p:sp>
        <p:nvSpPr>
          <p:cNvPr id="21" name="20 Marcador de pie de página"/>
          <p:cNvSpPr>
            <a:spLocks noGrp="1"/>
          </p:cNvSpPr>
          <p:nvPr>
            <p:ph type="ftr" sz="quarter" idx="12"/>
          </p:nvPr>
        </p:nvSpPr>
        <p:spPr/>
        <p:txBody>
          <a:bodyPr rtlCol="0"/>
          <a:lstStyle/>
          <a:p>
            <a:endParaRPr lang="es-P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338C592-3EF4-4CC2-9D35-3D328F767F3F}" type="datetimeFigureOut">
              <a:rPr lang="es-PE" smtClean="0"/>
              <a:pPr/>
              <a:t>14/09/2011</a:t>
            </a:fld>
            <a:endParaRPr lang="es-PE"/>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PE"/>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6DD0FED-A609-462F-BCD8-73ED9B1D48B0}" type="slidenum">
              <a:rPr lang="es-PE" smtClean="0"/>
              <a:pPr/>
              <a:t>‹Nº›</a:t>
            </a:fld>
            <a:endParaRPr lang="es-P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monografias.com/trabajos13/quentend/quentend.shtml" TargetMode="External"/><Relationship Id="rId2" Type="http://schemas.openxmlformats.org/officeDocument/2006/relationships/hyperlink" Target="http://www.monografias.com/trabajos16/evolucion-sociedades/evolucion-sociedades.shtml" TargetMode="External"/><Relationship Id="rId1" Type="http://schemas.openxmlformats.org/officeDocument/2006/relationships/slideLayout" Target="../slideLayouts/slideLayout2.xml"/><Relationship Id="rId5" Type="http://schemas.openxmlformats.org/officeDocument/2006/relationships/image" Target="../media/image10.gif"/><Relationship Id="rId4" Type="http://schemas.openxmlformats.org/officeDocument/2006/relationships/hyperlink" Target="http://www.monografias.com/trabajos6/elsu/elsu.shtml"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hyperlink" Target="http://www.monografias.com/trabajos3/histocafe/histocafe.s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monografias.com/trabajos7/cofi/cofi.shtml" TargetMode="External"/><Relationship Id="rId2" Type="http://schemas.openxmlformats.org/officeDocument/2006/relationships/hyperlink" Target="http://www.monografias.com/trabajos7/perde/perde.shtml" TargetMode="External"/><Relationship Id="rId1" Type="http://schemas.openxmlformats.org/officeDocument/2006/relationships/slideLayout" Target="../slideLayouts/slideLayout2.xml"/><Relationship Id="rId6" Type="http://schemas.openxmlformats.org/officeDocument/2006/relationships/image" Target="../media/image13.gif"/><Relationship Id="rId5" Type="http://schemas.openxmlformats.org/officeDocument/2006/relationships/image" Target="../media/image12.gif"/><Relationship Id="rId4" Type="http://schemas.openxmlformats.org/officeDocument/2006/relationships/hyperlink" Target="http://www.monografias.com/trabajos5/elciclo/elciclo.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monografias.com/Matematicas/index.shtml" TargetMode="External"/><Relationship Id="rId2" Type="http://schemas.openxmlformats.org/officeDocument/2006/relationships/hyperlink" Target="http://www.monografias.com/trabajos7/mafu/mafu.s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s.wikipedia.org/wiki/Curva_de_la_demanda" TargetMode="External"/><Relationship Id="rId2" Type="http://schemas.openxmlformats.org/officeDocument/2006/relationships/image" Target="../media/image5.gif"/><Relationship Id="rId1" Type="http://schemas.openxmlformats.org/officeDocument/2006/relationships/slideLayout" Target="../slideLayouts/slideLayout2.xml"/><Relationship Id="rId5" Type="http://schemas.openxmlformats.org/officeDocument/2006/relationships/hyperlink" Target="http://es.wikipedia.org/wiki/Elasticidad" TargetMode="External"/><Relationship Id="rId4" Type="http://schemas.openxmlformats.org/officeDocument/2006/relationships/hyperlink" Target="http://es.wikipedia.org/wiki/Precio"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monografias.com/trabajos16/romano-limitaciones/romano-limitaciones.shtml" TargetMode="External"/><Relationship Id="rId2" Type="http://schemas.openxmlformats.org/officeDocument/2006/relationships/hyperlink" Target="http://www.monografias.com/trabajos14/verific-servicios/verific-servicios.s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Picture 3"/>
          <p:cNvPicPr>
            <a:picLocks noChangeAspect="1" noChangeArrowheads="1"/>
          </p:cNvPicPr>
          <p:nvPr/>
        </p:nvPicPr>
        <p:blipFill>
          <a:blip r:embed="rId2" cstate="print"/>
          <a:srcRect/>
          <a:stretch>
            <a:fillRect/>
          </a:stretch>
        </p:blipFill>
        <p:spPr bwMode="auto">
          <a:xfrm>
            <a:off x="6000760" y="142852"/>
            <a:ext cx="2778835" cy="3143272"/>
          </a:xfrm>
          <a:prstGeom prst="rect">
            <a:avLst/>
          </a:prstGeom>
          <a:ln>
            <a:noFill/>
          </a:ln>
          <a:effectLst>
            <a:softEdge rad="112500"/>
          </a:effectLst>
        </p:spPr>
      </p:pic>
      <p:sp>
        <p:nvSpPr>
          <p:cNvPr id="4" name="3 CuadroTexto"/>
          <p:cNvSpPr txBox="1"/>
          <p:nvPr/>
        </p:nvSpPr>
        <p:spPr>
          <a:xfrm>
            <a:off x="2285984" y="428604"/>
            <a:ext cx="4714908" cy="1938992"/>
          </a:xfrm>
          <a:prstGeom prst="rect">
            <a:avLst/>
          </a:prstGeom>
          <a:noFill/>
        </p:spPr>
        <p:txBody>
          <a:bodyPr wrap="square" rtlCol="0">
            <a:spAutoFit/>
          </a:bodyPr>
          <a:lstStyle/>
          <a:p>
            <a:pPr algn="ctr"/>
            <a:r>
              <a:rPr lang="es-PE" sz="6000" dirty="0" smtClean="0">
                <a:solidFill>
                  <a:schemeClr val="tx1">
                    <a:lumMod val="95000"/>
                    <a:lumOff val="5000"/>
                  </a:schemeClr>
                </a:solidFill>
                <a:latin typeface="Algerian" pitchFamily="82" charset="0"/>
              </a:rPr>
              <a:t>LA  DEMANDA</a:t>
            </a:r>
            <a:endParaRPr lang="es-PE" sz="6000" dirty="0">
              <a:solidFill>
                <a:schemeClr val="tx1">
                  <a:lumMod val="95000"/>
                  <a:lumOff val="5000"/>
                </a:schemeClr>
              </a:solidFill>
              <a:latin typeface="Algerian" pitchFamily="82" charset="0"/>
            </a:endParaRPr>
          </a:p>
        </p:txBody>
      </p:sp>
      <p:sp>
        <p:nvSpPr>
          <p:cNvPr id="5" name="4 CuadroTexto"/>
          <p:cNvSpPr txBox="1"/>
          <p:nvPr/>
        </p:nvSpPr>
        <p:spPr>
          <a:xfrm>
            <a:off x="1357290" y="2786058"/>
            <a:ext cx="5429288" cy="2308324"/>
          </a:xfrm>
          <a:prstGeom prst="rect">
            <a:avLst/>
          </a:prstGeom>
          <a:noFill/>
        </p:spPr>
        <p:txBody>
          <a:bodyPr wrap="square" rtlCol="0">
            <a:spAutoFit/>
          </a:bodyPr>
          <a:lstStyle/>
          <a:p>
            <a:r>
              <a:rPr lang="es-PE" dirty="0" smtClean="0"/>
              <a:t>CURSO:        “FUNDAMENTOS DE LA ECONOMIA”</a:t>
            </a:r>
          </a:p>
          <a:p>
            <a:endParaRPr lang="es-PE" dirty="0" smtClean="0"/>
          </a:p>
          <a:p>
            <a:r>
              <a:rPr lang="es-PE" dirty="0" smtClean="0"/>
              <a:t>PROFESOR:  WILLIAN ESTELA VASQUEZ</a:t>
            </a:r>
          </a:p>
          <a:p>
            <a:endParaRPr lang="es-PE" dirty="0" smtClean="0"/>
          </a:p>
          <a:p>
            <a:r>
              <a:rPr lang="es-PE" dirty="0" smtClean="0"/>
              <a:t>SECCIÓN:      10131-CI.</a:t>
            </a:r>
          </a:p>
          <a:p>
            <a:endParaRPr lang="es-PE" dirty="0" smtClean="0"/>
          </a:p>
          <a:p>
            <a:r>
              <a:rPr lang="es-PE" dirty="0" smtClean="0"/>
              <a:t>INTEGRANTES: </a:t>
            </a:r>
          </a:p>
          <a:p>
            <a:endParaRPr lang="es-PE" dirty="0"/>
          </a:p>
        </p:txBody>
      </p:sp>
      <p:sp>
        <p:nvSpPr>
          <p:cNvPr id="6" name="5 CuadroTexto"/>
          <p:cNvSpPr txBox="1"/>
          <p:nvPr/>
        </p:nvSpPr>
        <p:spPr>
          <a:xfrm>
            <a:off x="2928926" y="4857760"/>
            <a:ext cx="3786214" cy="1200329"/>
          </a:xfrm>
          <a:prstGeom prst="rect">
            <a:avLst/>
          </a:prstGeom>
          <a:noFill/>
        </p:spPr>
        <p:txBody>
          <a:bodyPr wrap="square" rtlCol="0">
            <a:spAutoFit/>
          </a:bodyPr>
          <a:lstStyle/>
          <a:p>
            <a:r>
              <a:rPr lang="es-PE" dirty="0" smtClean="0"/>
              <a:t>*CERDÁN TIJERA, VANESA</a:t>
            </a:r>
          </a:p>
          <a:p>
            <a:r>
              <a:rPr lang="es-PE" dirty="0" smtClean="0"/>
              <a:t>*FAJARDO NAFAC, RAÚL</a:t>
            </a:r>
          </a:p>
          <a:p>
            <a:r>
              <a:rPr lang="es-PE" dirty="0" smtClean="0"/>
              <a:t>*HERRERA LÓPEZ, ANABELL</a:t>
            </a:r>
          </a:p>
          <a:p>
            <a:r>
              <a:rPr lang="es-PE" dirty="0" smtClean="0"/>
              <a:t>*VIGO TERÁN, CHRISTIAN</a:t>
            </a:r>
            <a:endParaRPr lang="es-PE" dirty="0"/>
          </a:p>
        </p:txBody>
      </p:sp>
      <p:sp>
        <p:nvSpPr>
          <p:cNvPr id="7" name="6 CuadroTexto"/>
          <p:cNvSpPr txBox="1"/>
          <p:nvPr/>
        </p:nvSpPr>
        <p:spPr>
          <a:xfrm>
            <a:off x="6572264" y="6072206"/>
            <a:ext cx="1857388" cy="584775"/>
          </a:xfrm>
          <a:prstGeom prst="rect">
            <a:avLst/>
          </a:prstGeom>
          <a:noFill/>
        </p:spPr>
        <p:txBody>
          <a:bodyPr wrap="square" rtlCol="0">
            <a:spAutoFit/>
          </a:bodyPr>
          <a:lstStyle/>
          <a:p>
            <a:pPr algn="ctr"/>
            <a:r>
              <a:rPr lang="es-PE" sz="3200" b="1" dirty="0" smtClean="0"/>
              <a:t>2008</a:t>
            </a:r>
            <a:endParaRPr lang="es-PE" sz="32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000232" y="714356"/>
            <a:ext cx="5643602" cy="3286148"/>
          </a:xfrm>
        </p:spPr>
        <p:txBody>
          <a:bodyPr/>
          <a:lstStyle/>
          <a:p>
            <a:pPr algn="just">
              <a:buNone/>
            </a:pPr>
            <a:r>
              <a:rPr lang="es-ES" b="1" dirty="0" smtClean="0"/>
              <a:t>   </a:t>
            </a:r>
            <a:r>
              <a:rPr lang="es-ES" sz="1800" b="1" dirty="0" smtClean="0"/>
              <a:t>LOS GUSTOS</a:t>
            </a:r>
            <a:r>
              <a:rPr lang="es-ES" sz="1800" dirty="0" smtClean="0"/>
              <a:t>.- No todas las personas tienen los mismos gustos ni todos los gustos permanecen fijos a lo largo del tiempo. En las </a:t>
            </a:r>
            <a:r>
              <a:rPr lang="es-ES" sz="1800" dirty="0" smtClean="0">
                <a:hlinkClick r:id="rId2"/>
              </a:rPr>
              <a:t>sociedades</a:t>
            </a:r>
            <a:r>
              <a:rPr lang="es-ES" sz="1800" dirty="0" smtClean="0"/>
              <a:t> occidentales, la </a:t>
            </a:r>
            <a:r>
              <a:rPr lang="es-ES" sz="1800" dirty="0" smtClean="0">
                <a:hlinkClick r:id="rId3"/>
              </a:rPr>
              <a:t>cultura</a:t>
            </a:r>
            <a:r>
              <a:rPr lang="es-ES" sz="1800" dirty="0" smtClean="0"/>
              <a:t> inculca el gusto por sentarse en muebles almohadillados mientras que en muchas ciudades orientales se prepara a los individuos para que se sienten con las piernas cruzados en el </a:t>
            </a:r>
            <a:r>
              <a:rPr lang="es-ES" sz="1800" dirty="0" smtClean="0">
                <a:hlinkClick r:id="rId4"/>
              </a:rPr>
              <a:t>suelo</a:t>
            </a:r>
            <a:r>
              <a:rPr lang="es-ES" sz="1800" dirty="0" smtClean="0"/>
              <a:t>. Por lo tanto la demanda de sillones tiende a ser mayor en los países occidentales que en los orientales.</a:t>
            </a:r>
            <a:endParaRPr lang="es-PE" sz="1800" dirty="0" smtClean="0"/>
          </a:p>
          <a:p>
            <a:pPr>
              <a:buNone/>
            </a:pPr>
            <a:endParaRPr lang="es-PE" dirty="0"/>
          </a:p>
        </p:txBody>
      </p:sp>
      <p:pic>
        <p:nvPicPr>
          <p:cNvPr id="4" name="3 Imagen" descr="http://www.monografias.com/trabajos30/la-oferta/Image2076.gif"/>
          <p:cNvPicPr/>
          <p:nvPr/>
        </p:nvPicPr>
        <p:blipFill>
          <a:blip r:embed="rId5" cstate="print"/>
          <a:srcRect/>
          <a:stretch>
            <a:fillRect/>
          </a:stretch>
        </p:blipFill>
        <p:spPr bwMode="auto">
          <a:xfrm>
            <a:off x="2928926" y="3714752"/>
            <a:ext cx="4065270" cy="250063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214546" y="357166"/>
            <a:ext cx="4929222" cy="3214710"/>
          </a:xfrm>
        </p:spPr>
        <p:txBody>
          <a:bodyPr/>
          <a:lstStyle/>
          <a:p>
            <a:pPr algn="just">
              <a:buNone/>
            </a:pPr>
            <a:r>
              <a:rPr lang="es-ES" sz="1800" dirty="0" smtClean="0">
                <a:solidFill>
                  <a:schemeClr val="tx1">
                    <a:lumMod val="95000"/>
                    <a:lumOff val="5000"/>
                  </a:schemeClr>
                </a:solidFill>
              </a:rPr>
              <a:t>     </a:t>
            </a:r>
            <a:r>
              <a:rPr lang="es-ES" sz="1800" b="1" dirty="0" smtClean="0">
                <a:solidFill>
                  <a:schemeClr val="tx1">
                    <a:lumMod val="95000"/>
                    <a:lumOff val="5000"/>
                  </a:schemeClr>
                </a:solidFill>
              </a:rPr>
              <a:t>PRECIO DE LOS SUSTITUTOS Y COMPLEMENTARIOS</a:t>
            </a:r>
            <a:r>
              <a:rPr lang="es-ES" sz="1800" dirty="0" smtClean="0">
                <a:solidFill>
                  <a:schemeClr val="tx1">
                    <a:lumMod val="95000"/>
                    <a:lumOff val="5000"/>
                  </a:schemeClr>
                </a:solidFill>
              </a:rPr>
              <a:t>.- El queso y los panes desempeña un papel complementario en la dieta de algunas personas. Una acusada subida del precio del queso llevará a estas personas a reducir no solo la cantidad demandada de queso si no también la demanda de panes. En el caso de los sustitutos cercanos como el </a:t>
            </a:r>
            <a:r>
              <a:rPr lang="es-ES" sz="1800" dirty="0" smtClean="0">
                <a:solidFill>
                  <a:schemeClr val="tx1">
                    <a:lumMod val="95000"/>
                    <a:lumOff val="5000"/>
                  </a:schemeClr>
                </a:solidFill>
                <a:hlinkClick r:id="rId2"/>
              </a:rPr>
              <a:t>café</a:t>
            </a:r>
            <a:r>
              <a:rPr lang="es-ES" sz="1800" dirty="0" smtClean="0">
                <a:solidFill>
                  <a:schemeClr val="tx1">
                    <a:lumMod val="95000"/>
                    <a:lumOff val="5000"/>
                  </a:schemeClr>
                </a:solidFill>
              </a:rPr>
              <a:t> y el té, una subida del precio de uno de ellas tiende a aumentar la demanda del otro.</a:t>
            </a:r>
            <a:endParaRPr lang="es-PE" sz="1800" dirty="0" smtClean="0">
              <a:solidFill>
                <a:schemeClr val="tx1">
                  <a:lumMod val="95000"/>
                  <a:lumOff val="5000"/>
                </a:schemeClr>
              </a:solidFill>
            </a:endParaRPr>
          </a:p>
          <a:p>
            <a:pPr>
              <a:buNone/>
            </a:pPr>
            <a:endParaRPr lang="es-PE" dirty="0"/>
          </a:p>
        </p:txBody>
      </p:sp>
      <p:pic>
        <p:nvPicPr>
          <p:cNvPr id="4" name="3 Imagen" descr="http://www.monografias.com/trabajos30/la-oferta/Image2077.gif"/>
          <p:cNvPicPr/>
          <p:nvPr/>
        </p:nvPicPr>
        <p:blipFill>
          <a:blip r:embed="rId3" cstate="print"/>
          <a:srcRect/>
          <a:stretch>
            <a:fillRect/>
          </a:stretch>
        </p:blipFill>
        <p:spPr bwMode="auto">
          <a:xfrm>
            <a:off x="1928794" y="3786190"/>
            <a:ext cx="5717540" cy="2291715"/>
          </a:xfrm>
          <a:prstGeom prst="rect">
            <a:avLst/>
          </a:prstGeom>
          <a:ln>
            <a:noFill/>
          </a:ln>
          <a:effectLst>
            <a:glow rad="63500">
              <a:schemeClr val="accent1">
                <a:satMod val="175000"/>
                <a:alpha val="40000"/>
              </a:schemeClr>
            </a:glow>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143108" y="357166"/>
            <a:ext cx="5000660" cy="3429024"/>
          </a:xfrm>
        </p:spPr>
        <p:txBody>
          <a:bodyPr/>
          <a:lstStyle/>
          <a:p>
            <a:pPr algn="just">
              <a:buNone/>
            </a:pPr>
            <a:r>
              <a:rPr lang="es-ES" sz="1800" b="1" dirty="0" smtClean="0">
                <a:solidFill>
                  <a:schemeClr val="tx1">
                    <a:lumMod val="95000"/>
                    <a:lumOff val="5000"/>
                  </a:schemeClr>
                </a:solidFill>
              </a:rPr>
              <a:t>     LAS EXPECTATIVAS.-</a:t>
            </a:r>
            <a:r>
              <a:rPr lang="es-ES" sz="1800" dirty="0" smtClean="0">
                <a:solidFill>
                  <a:schemeClr val="tx1">
                    <a:lumMod val="95000"/>
                    <a:lumOff val="5000"/>
                  </a:schemeClr>
                </a:solidFill>
              </a:rPr>
              <a:t> Las expectativas de los individuos sobre los niveles furos de renta y de precio también afectan a sus decisiones de compra. Por ejemplo una </a:t>
            </a:r>
            <a:r>
              <a:rPr lang="es-ES" sz="1800" dirty="0" smtClean="0">
                <a:solidFill>
                  <a:schemeClr val="tx1">
                    <a:lumMod val="95000"/>
                    <a:lumOff val="5000"/>
                  </a:schemeClr>
                </a:solidFill>
                <a:hlinkClick r:id="rId2"/>
              </a:rPr>
              <a:t>persona</a:t>
            </a:r>
            <a:r>
              <a:rPr lang="es-ES" sz="1800" dirty="0" smtClean="0">
                <a:solidFill>
                  <a:schemeClr val="tx1">
                    <a:lumMod val="95000"/>
                    <a:lumOff val="5000"/>
                  </a:schemeClr>
                </a:solidFill>
              </a:rPr>
              <a:t> que espera obtener unos </a:t>
            </a:r>
            <a:r>
              <a:rPr lang="es-ES" sz="1800" dirty="0" smtClean="0">
                <a:solidFill>
                  <a:schemeClr val="tx1">
                    <a:lumMod val="95000"/>
                    <a:lumOff val="5000"/>
                  </a:schemeClr>
                </a:solidFill>
                <a:hlinkClick r:id="rId3"/>
              </a:rPr>
              <a:t>ingresos</a:t>
            </a:r>
            <a:r>
              <a:rPr lang="es-ES" sz="1800" dirty="0" smtClean="0">
                <a:solidFill>
                  <a:schemeClr val="tx1">
                    <a:lumMod val="95000"/>
                    <a:lumOff val="5000"/>
                  </a:schemeClr>
                </a:solidFill>
              </a:rPr>
              <a:t> muchos mayores en el futuro probablemente gastara hoy más que otra idéntica que espere obtener unos ingresos muchos menores. Del mismo modo a menudo aceleramos nuestras </a:t>
            </a:r>
            <a:r>
              <a:rPr lang="es-ES" sz="1800" dirty="0" smtClean="0">
                <a:solidFill>
                  <a:schemeClr val="tx1">
                    <a:lumMod val="95000"/>
                    <a:lumOff val="5000"/>
                  </a:schemeClr>
                </a:solidFill>
                <a:hlinkClick r:id="rId4"/>
              </a:rPr>
              <a:t>compras</a:t>
            </a:r>
            <a:r>
              <a:rPr lang="es-ES" sz="1800" dirty="0" smtClean="0">
                <a:solidFill>
                  <a:schemeClr val="tx1">
                    <a:lumMod val="95000"/>
                    <a:lumOff val="5000"/>
                  </a:schemeClr>
                </a:solidFill>
              </a:rPr>
              <a:t> actuales de bienes cuyos precios esperamos que suban significativamente en los meses venideros.</a:t>
            </a:r>
            <a:endParaRPr lang="es-PE" sz="1800" dirty="0" smtClean="0">
              <a:solidFill>
                <a:schemeClr val="tx1">
                  <a:lumMod val="95000"/>
                  <a:lumOff val="5000"/>
                </a:schemeClr>
              </a:solidFill>
            </a:endParaRPr>
          </a:p>
          <a:p>
            <a:pPr>
              <a:buNone/>
            </a:pPr>
            <a:endParaRPr lang="es-PE" dirty="0"/>
          </a:p>
        </p:txBody>
      </p:sp>
      <p:pic>
        <p:nvPicPr>
          <p:cNvPr id="4" name="3 Imagen" descr="http://www.monografias.com/trabajos30/la-oferta/Image2078.gif"/>
          <p:cNvPicPr/>
          <p:nvPr/>
        </p:nvPicPr>
        <p:blipFill>
          <a:blip r:embed="rId5" cstate="print"/>
          <a:srcRect/>
          <a:stretch>
            <a:fillRect/>
          </a:stretch>
        </p:blipFill>
        <p:spPr bwMode="auto">
          <a:xfrm>
            <a:off x="1000100" y="4071942"/>
            <a:ext cx="3187689" cy="2214578"/>
          </a:xfrm>
          <a:prstGeom prst="rect">
            <a:avLst/>
          </a:prstGeom>
          <a:ln>
            <a:noFill/>
          </a:ln>
          <a:effectLst>
            <a:glow rad="139700">
              <a:schemeClr val="accent2">
                <a:satMod val="175000"/>
                <a:alpha val="40000"/>
              </a:schemeClr>
            </a:glow>
            <a:outerShdw blurRad="292100" dist="139700" dir="2700000" algn="tl" rotWithShape="0">
              <a:srgbClr val="333333">
                <a:alpha val="65000"/>
              </a:srgbClr>
            </a:outerShdw>
          </a:effectLst>
        </p:spPr>
      </p:pic>
      <p:pic>
        <p:nvPicPr>
          <p:cNvPr id="5" name="4 Imagen" descr="http://www.monografias.com/trabajos30/la-oferta/Image2079.gif"/>
          <p:cNvPicPr/>
          <p:nvPr/>
        </p:nvPicPr>
        <p:blipFill>
          <a:blip r:embed="rId6" cstate="print"/>
          <a:srcRect/>
          <a:stretch>
            <a:fillRect/>
          </a:stretch>
        </p:blipFill>
        <p:spPr bwMode="auto">
          <a:xfrm>
            <a:off x="4857752" y="4071942"/>
            <a:ext cx="3308341" cy="2214578"/>
          </a:xfrm>
          <a:prstGeom prst="rect">
            <a:avLst/>
          </a:prstGeom>
          <a:ln>
            <a:noFill/>
          </a:ln>
          <a:effectLst>
            <a:glow rad="139700">
              <a:schemeClr val="accent2">
                <a:satMod val="175000"/>
                <a:alpha val="40000"/>
              </a:schemeClr>
            </a:glow>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1643042" y="500042"/>
            <a:ext cx="5643602"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3200" i="0" u="none" strike="noStrike" cap="none" normalizeH="0" baseline="0" dirty="0" smtClean="0">
                <a:ln>
                  <a:noFill/>
                </a:ln>
                <a:solidFill>
                  <a:schemeClr val="tx1">
                    <a:lumMod val="95000"/>
                    <a:lumOff val="5000"/>
                  </a:schemeClr>
                </a:solidFill>
                <a:effectLst/>
                <a:latin typeface="Algerian" pitchFamily="82" charset="0"/>
                <a:ea typeface="Calibri" pitchFamily="34" charset="0"/>
                <a:cs typeface="Arial" pitchFamily="34" charset="0"/>
              </a:rPr>
              <a:t>FUNCION DE DEMANDA</a:t>
            </a:r>
            <a:endParaRPr kumimoji="0" lang="es-ES" sz="3200" i="0" u="none" strike="noStrike" cap="none" normalizeH="0" baseline="0" dirty="0" smtClean="0">
              <a:ln>
                <a:noFill/>
              </a:ln>
              <a:solidFill>
                <a:schemeClr val="tx1">
                  <a:lumMod val="95000"/>
                  <a:lumOff val="5000"/>
                </a:schemeClr>
              </a:solidFill>
              <a:effectLst/>
              <a:latin typeface="Algerian" pitchFamily="82" charset="0"/>
            </a:endParaRPr>
          </a:p>
        </p:txBody>
      </p:sp>
      <p:sp>
        <p:nvSpPr>
          <p:cNvPr id="11" name="10 Rectángulo"/>
          <p:cNvSpPr/>
          <p:nvPr/>
        </p:nvSpPr>
        <p:spPr>
          <a:xfrm>
            <a:off x="928662" y="1643050"/>
            <a:ext cx="6643734" cy="3139321"/>
          </a:xfrm>
          <a:prstGeom prst="rect">
            <a:avLst/>
          </a:prstGeom>
        </p:spPr>
        <p:txBody>
          <a:bodyPr wrap="square">
            <a:spAutoFit/>
          </a:bodyPr>
          <a:lstStyle/>
          <a:p>
            <a:pPr lvl="0" algn="just" fontAlgn="base">
              <a:spcBef>
                <a:spcPct val="0"/>
              </a:spcBef>
              <a:spcAft>
                <a:spcPct val="0"/>
              </a:spcAft>
            </a:pPr>
            <a:r>
              <a:rPr lang="es-ES" dirty="0" smtClean="0">
                <a:solidFill>
                  <a:schemeClr val="tx1">
                    <a:lumMod val="95000"/>
                    <a:lumOff val="5000"/>
                  </a:schemeClr>
                </a:solidFill>
                <a:ea typeface="Calibri" pitchFamily="34" charset="0"/>
                <a:cs typeface="Arial" pitchFamily="34" charset="0"/>
              </a:rPr>
              <a:t>La demanda de un bien o servicio puede representarse mediante una </a:t>
            </a:r>
            <a:r>
              <a:rPr lang="es-ES" dirty="0" smtClean="0">
                <a:solidFill>
                  <a:schemeClr val="tx1">
                    <a:lumMod val="95000"/>
                    <a:lumOff val="5000"/>
                  </a:schemeClr>
                </a:solidFill>
                <a:ea typeface="Calibri" pitchFamily="34" charset="0"/>
                <a:cs typeface="Arial" pitchFamily="34" charset="0"/>
                <a:hlinkClick r:id="rId2"/>
              </a:rPr>
              <a:t>función</a:t>
            </a:r>
            <a:r>
              <a:rPr lang="es-ES" dirty="0" smtClean="0">
                <a:solidFill>
                  <a:schemeClr val="tx1">
                    <a:lumMod val="95000"/>
                    <a:lumOff val="5000"/>
                  </a:schemeClr>
                </a:solidFill>
                <a:ea typeface="Calibri" pitchFamily="34" charset="0"/>
                <a:cs typeface="Arial" pitchFamily="34" charset="0"/>
              </a:rPr>
              <a:t> </a:t>
            </a:r>
            <a:r>
              <a:rPr lang="es-ES" dirty="0" smtClean="0">
                <a:solidFill>
                  <a:schemeClr val="tx1">
                    <a:lumMod val="95000"/>
                    <a:lumOff val="5000"/>
                  </a:schemeClr>
                </a:solidFill>
                <a:ea typeface="Calibri" pitchFamily="34" charset="0"/>
                <a:cs typeface="Arial" pitchFamily="34" charset="0"/>
                <a:hlinkClick r:id="rId3"/>
              </a:rPr>
              <a:t>matemática</a:t>
            </a:r>
            <a:r>
              <a:rPr lang="es-ES" dirty="0" smtClean="0">
                <a:solidFill>
                  <a:schemeClr val="tx1">
                    <a:lumMod val="95000"/>
                    <a:lumOff val="5000"/>
                  </a:schemeClr>
                </a:solidFill>
                <a:ea typeface="Calibri" pitchFamily="34" charset="0"/>
                <a:cs typeface="Arial" pitchFamily="34" charset="0"/>
              </a:rPr>
              <a:t>, la cual muestra la relación entre la cantidad demandada del bien y los diversos factores que la afectan.</a:t>
            </a:r>
            <a:endParaRPr lang="es-PE" dirty="0" smtClean="0">
              <a:solidFill>
                <a:schemeClr val="tx1">
                  <a:lumMod val="95000"/>
                  <a:lumOff val="5000"/>
                </a:schemeClr>
              </a:solidFill>
            </a:endParaRPr>
          </a:p>
          <a:p>
            <a:pPr lvl="0" algn="just" eaLnBrk="0" fontAlgn="base" hangingPunct="0">
              <a:spcBef>
                <a:spcPct val="0"/>
              </a:spcBef>
              <a:spcAft>
                <a:spcPct val="0"/>
              </a:spcAft>
            </a:pPr>
            <a:r>
              <a:rPr lang="es-ES" dirty="0" smtClean="0">
                <a:solidFill>
                  <a:schemeClr val="tx1">
                    <a:lumMod val="95000"/>
                    <a:lumOff val="5000"/>
                  </a:schemeClr>
                </a:solidFill>
                <a:ea typeface="Calibri" pitchFamily="34" charset="0"/>
                <a:cs typeface="Arial" pitchFamily="34" charset="0"/>
              </a:rPr>
              <a:t>Por ejemplo tenemos:</a:t>
            </a:r>
            <a:endParaRPr lang="es-PE" dirty="0" smtClean="0">
              <a:solidFill>
                <a:schemeClr val="tx1">
                  <a:lumMod val="95000"/>
                  <a:lumOff val="5000"/>
                </a:schemeClr>
              </a:solidFill>
            </a:endParaRPr>
          </a:p>
          <a:p>
            <a:pPr lvl="0" algn="just" eaLnBrk="0" fontAlgn="base" hangingPunct="0">
              <a:spcBef>
                <a:spcPct val="0"/>
              </a:spcBef>
              <a:spcAft>
                <a:spcPct val="0"/>
              </a:spcAft>
            </a:pPr>
            <a:r>
              <a:rPr lang="es-ES" dirty="0" err="1" smtClean="0">
                <a:solidFill>
                  <a:schemeClr val="tx1">
                    <a:lumMod val="95000"/>
                    <a:lumOff val="5000"/>
                  </a:schemeClr>
                </a:solidFill>
                <a:ea typeface="Calibri" pitchFamily="34" charset="0"/>
                <a:cs typeface="Arial" pitchFamily="34" charset="0"/>
              </a:rPr>
              <a:t>Qx</a:t>
            </a:r>
            <a:r>
              <a:rPr lang="es-ES" dirty="0" smtClean="0">
                <a:solidFill>
                  <a:schemeClr val="tx1">
                    <a:lumMod val="95000"/>
                    <a:lumOff val="5000"/>
                  </a:schemeClr>
                </a:solidFill>
                <a:ea typeface="Calibri" pitchFamily="34" charset="0"/>
                <a:cs typeface="Arial" pitchFamily="34" charset="0"/>
              </a:rPr>
              <a:t> = f (</a:t>
            </a:r>
            <a:r>
              <a:rPr lang="es-ES" dirty="0" err="1" smtClean="0">
                <a:solidFill>
                  <a:schemeClr val="tx1">
                    <a:lumMod val="95000"/>
                    <a:lumOff val="5000"/>
                  </a:schemeClr>
                </a:solidFill>
                <a:ea typeface="Calibri" pitchFamily="34" charset="0"/>
                <a:cs typeface="Arial" pitchFamily="34" charset="0"/>
              </a:rPr>
              <a:t>Px</a:t>
            </a:r>
            <a:r>
              <a:rPr lang="es-ES" dirty="0" smtClean="0">
                <a:solidFill>
                  <a:schemeClr val="tx1">
                    <a:lumMod val="95000"/>
                    <a:lumOff val="5000"/>
                  </a:schemeClr>
                </a:solidFill>
                <a:ea typeface="Calibri" pitchFamily="34" charset="0"/>
                <a:cs typeface="Arial" pitchFamily="34" charset="0"/>
              </a:rPr>
              <a:t>), donde la cantidad de demandada del bien X esta en función de su precio (</a:t>
            </a:r>
            <a:r>
              <a:rPr lang="es-ES" dirty="0" err="1" smtClean="0">
                <a:solidFill>
                  <a:schemeClr val="tx1">
                    <a:lumMod val="95000"/>
                    <a:lumOff val="5000"/>
                  </a:schemeClr>
                </a:solidFill>
                <a:ea typeface="Calibri" pitchFamily="34" charset="0"/>
                <a:cs typeface="Arial" pitchFamily="34" charset="0"/>
              </a:rPr>
              <a:t>Px</a:t>
            </a:r>
            <a:r>
              <a:rPr lang="es-ES" dirty="0" smtClean="0">
                <a:solidFill>
                  <a:schemeClr val="tx1">
                    <a:lumMod val="95000"/>
                    <a:lumOff val="5000"/>
                  </a:schemeClr>
                </a:solidFill>
                <a:ea typeface="Calibri" pitchFamily="34" charset="0"/>
                <a:cs typeface="Arial" pitchFamily="34" charset="0"/>
              </a:rPr>
              <a:t>). </a:t>
            </a:r>
            <a:endParaRPr lang="es-PE" dirty="0" smtClean="0">
              <a:solidFill>
                <a:schemeClr val="tx1">
                  <a:lumMod val="95000"/>
                  <a:lumOff val="5000"/>
                </a:schemeClr>
              </a:solidFill>
            </a:endParaRPr>
          </a:p>
          <a:p>
            <a:pPr lvl="0" algn="just" eaLnBrk="0" fontAlgn="base" hangingPunct="0">
              <a:spcBef>
                <a:spcPct val="0"/>
              </a:spcBef>
              <a:spcAft>
                <a:spcPct val="0"/>
              </a:spcAft>
            </a:pPr>
            <a:r>
              <a:rPr lang="es-ES" dirty="0" err="1" smtClean="0">
                <a:solidFill>
                  <a:schemeClr val="tx1">
                    <a:lumMod val="95000"/>
                    <a:lumOff val="5000"/>
                  </a:schemeClr>
                </a:solidFill>
                <a:ea typeface="Calibri" pitchFamily="34" charset="0"/>
                <a:cs typeface="Arial" pitchFamily="34" charset="0"/>
              </a:rPr>
              <a:t>Qx</a:t>
            </a:r>
            <a:r>
              <a:rPr lang="es-ES" dirty="0" smtClean="0">
                <a:solidFill>
                  <a:schemeClr val="tx1">
                    <a:lumMod val="95000"/>
                    <a:lumOff val="5000"/>
                  </a:schemeClr>
                </a:solidFill>
                <a:ea typeface="Calibri" pitchFamily="34" charset="0"/>
                <a:cs typeface="Arial" pitchFamily="34" charset="0"/>
              </a:rPr>
              <a:t> = f (</a:t>
            </a:r>
            <a:r>
              <a:rPr lang="es-ES" dirty="0" err="1" smtClean="0">
                <a:solidFill>
                  <a:schemeClr val="tx1">
                    <a:lumMod val="95000"/>
                    <a:lumOff val="5000"/>
                  </a:schemeClr>
                </a:solidFill>
                <a:ea typeface="Calibri" pitchFamily="34" charset="0"/>
                <a:cs typeface="Arial" pitchFamily="34" charset="0"/>
              </a:rPr>
              <a:t>Px</a:t>
            </a:r>
            <a:r>
              <a:rPr lang="es-ES" dirty="0" smtClean="0">
                <a:solidFill>
                  <a:schemeClr val="tx1">
                    <a:lumMod val="95000"/>
                    <a:lumOff val="5000"/>
                  </a:schemeClr>
                </a:solidFill>
                <a:ea typeface="Calibri" pitchFamily="34" charset="0"/>
                <a:cs typeface="Arial" pitchFamily="34" charset="0"/>
              </a:rPr>
              <a:t>, I, </a:t>
            </a:r>
            <a:r>
              <a:rPr lang="es-ES" dirty="0" err="1" smtClean="0">
                <a:solidFill>
                  <a:schemeClr val="tx1">
                    <a:lumMod val="95000"/>
                    <a:lumOff val="5000"/>
                  </a:schemeClr>
                </a:solidFill>
                <a:ea typeface="Calibri" pitchFamily="34" charset="0"/>
                <a:cs typeface="Arial" pitchFamily="34" charset="0"/>
              </a:rPr>
              <a:t>Py</a:t>
            </a:r>
            <a:r>
              <a:rPr lang="es-ES" dirty="0" smtClean="0">
                <a:solidFill>
                  <a:schemeClr val="tx1">
                    <a:lumMod val="95000"/>
                    <a:lumOff val="5000"/>
                  </a:schemeClr>
                </a:solidFill>
                <a:ea typeface="Calibri" pitchFamily="34" charset="0"/>
                <a:cs typeface="Arial" pitchFamily="34" charset="0"/>
              </a:rPr>
              <a:t>, </a:t>
            </a:r>
            <a:r>
              <a:rPr lang="es-ES" dirty="0" err="1" smtClean="0">
                <a:solidFill>
                  <a:schemeClr val="tx1">
                    <a:lumMod val="95000"/>
                    <a:lumOff val="5000"/>
                  </a:schemeClr>
                </a:solidFill>
                <a:ea typeface="Calibri" pitchFamily="34" charset="0"/>
                <a:cs typeface="Arial" pitchFamily="34" charset="0"/>
              </a:rPr>
              <a:t>P</a:t>
            </a:r>
            <a:r>
              <a:rPr lang="es-ES" baseline="30000" dirty="0" err="1" smtClean="0">
                <a:solidFill>
                  <a:schemeClr val="tx1">
                    <a:lumMod val="95000"/>
                    <a:lumOff val="5000"/>
                  </a:schemeClr>
                </a:solidFill>
                <a:ea typeface="Calibri" pitchFamily="34" charset="0"/>
                <a:cs typeface="Arial" pitchFamily="34" charset="0"/>
              </a:rPr>
              <a:t>e</a:t>
            </a:r>
            <a:r>
              <a:rPr lang="es-ES" baseline="-30000" dirty="0" err="1" smtClean="0">
                <a:solidFill>
                  <a:schemeClr val="tx1">
                    <a:lumMod val="95000"/>
                    <a:lumOff val="5000"/>
                  </a:schemeClr>
                </a:solidFill>
                <a:ea typeface="Calibri" pitchFamily="34" charset="0"/>
                <a:cs typeface="Arial" pitchFamily="34" charset="0"/>
              </a:rPr>
              <a:t>x</a:t>
            </a:r>
            <a:r>
              <a:rPr lang="es-ES" dirty="0" smtClean="0">
                <a:solidFill>
                  <a:schemeClr val="tx1">
                    <a:lumMod val="95000"/>
                    <a:lumOff val="5000"/>
                  </a:schemeClr>
                </a:solidFill>
                <a:ea typeface="Calibri" pitchFamily="34" charset="0"/>
                <a:cs typeface="Arial" pitchFamily="34" charset="0"/>
              </a:rPr>
              <a:t>, </a:t>
            </a:r>
            <a:r>
              <a:rPr lang="es-ES" dirty="0" err="1" smtClean="0">
                <a:solidFill>
                  <a:schemeClr val="tx1">
                    <a:lumMod val="95000"/>
                    <a:lumOff val="5000"/>
                  </a:schemeClr>
                </a:solidFill>
                <a:ea typeface="Calibri" pitchFamily="34" charset="0"/>
                <a:cs typeface="Arial" pitchFamily="34" charset="0"/>
              </a:rPr>
              <a:t>Pob</a:t>
            </a:r>
            <a:r>
              <a:rPr lang="es-ES" dirty="0" smtClean="0">
                <a:solidFill>
                  <a:schemeClr val="tx1">
                    <a:lumMod val="95000"/>
                    <a:lumOff val="5000"/>
                  </a:schemeClr>
                </a:solidFill>
                <a:ea typeface="Calibri" pitchFamily="34" charset="0"/>
                <a:cs typeface="Arial" pitchFamily="34" charset="0"/>
              </a:rPr>
              <a:t>, </a:t>
            </a:r>
            <a:r>
              <a:rPr lang="es-ES" dirty="0" err="1" smtClean="0">
                <a:solidFill>
                  <a:schemeClr val="tx1">
                    <a:lumMod val="95000"/>
                    <a:lumOff val="5000"/>
                  </a:schemeClr>
                </a:solidFill>
                <a:ea typeface="Calibri" pitchFamily="34" charset="0"/>
                <a:cs typeface="Arial" pitchFamily="34" charset="0"/>
              </a:rPr>
              <a:t>Pref</a:t>
            </a:r>
            <a:r>
              <a:rPr lang="es-ES" dirty="0" smtClean="0">
                <a:solidFill>
                  <a:schemeClr val="tx1">
                    <a:lumMod val="95000"/>
                    <a:lumOff val="5000"/>
                  </a:schemeClr>
                </a:solidFill>
                <a:ea typeface="Calibri" pitchFamily="34" charset="0"/>
                <a:cs typeface="Arial" pitchFamily="34" charset="0"/>
              </a:rPr>
              <a:t>,…..), donde la cantidad demandada del bien X esta en su función de su precio (</a:t>
            </a:r>
            <a:r>
              <a:rPr lang="es-ES" dirty="0" err="1" smtClean="0">
                <a:solidFill>
                  <a:schemeClr val="tx1">
                    <a:lumMod val="95000"/>
                    <a:lumOff val="5000"/>
                  </a:schemeClr>
                </a:solidFill>
                <a:ea typeface="Calibri" pitchFamily="34" charset="0"/>
                <a:cs typeface="Arial" pitchFamily="34" charset="0"/>
              </a:rPr>
              <a:t>Px</a:t>
            </a:r>
            <a:r>
              <a:rPr lang="es-ES" dirty="0" smtClean="0">
                <a:solidFill>
                  <a:schemeClr val="tx1">
                    <a:lumMod val="95000"/>
                    <a:lumOff val="5000"/>
                  </a:schemeClr>
                </a:solidFill>
                <a:ea typeface="Calibri" pitchFamily="34" charset="0"/>
                <a:cs typeface="Arial" pitchFamily="34" charset="0"/>
              </a:rPr>
              <a:t>), del ingreso de sus consumidores (I), del precio del bien relacionado Y (P</a:t>
            </a:r>
            <a:r>
              <a:rPr lang="es-ES" baseline="-30000" dirty="0" smtClean="0">
                <a:solidFill>
                  <a:schemeClr val="tx1">
                    <a:lumMod val="95000"/>
                    <a:lumOff val="5000"/>
                  </a:schemeClr>
                </a:solidFill>
                <a:ea typeface="Calibri" pitchFamily="34" charset="0"/>
                <a:cs typeface="Arial" pitchFamily="34" charset="0"/>
              </a:rPr>
              <a:t>Y</a:t>
            </a:r>
            <a:r>
              <a:rPr lang="es-ES" dirty="0" smtClean="0">
                <a:solidFill>
                  <a:schemeClr val="tx1">
                    <a:lumMod val="95000"/>
                    <a:lumOff val="5000"/>
                  </a:schemeClr>
                </a:solidFill>
                <a:ea typeface="Calibri" pitchFamily="34" charset="0"/>
                <a:cs typeface="Arial" pitchFamily="34" charset="0"/>
              </a:rPr>
              <a:t>), del precio futuro esperado del bien X (</a:t>
            </a:r>
            <a:r>
              <a:rPr lang="es-ES" dirty="0" err="1" smtClean="0">
                <a:solidFill>
                  <a:schemeClr val="tx1">
                    <a:lumMod val="95000"/>
                    <a:lumOff val="5000"/>
                  </a:schemeClr>
                </a:solidFill>
                <a:ea typeface="Calibri" pitchFamily="34" charset="0"/>
                <a:cs typeface="Arial" pitchFamily="34" charset="0"/>
              </a:rPr>
              <a:t>P</a:t>
            </a:r>
            <a:r>
              <a:rPr lang="es-ES" baseline="30000" dirty="0" err="1" smtClean="0">
                <a:solidFill>
                  <a:schemeClr val="tx1">
                    <a:lumMod val="95000"/>
                    <a:lumOff val="5000"/>
                  </a:schemeClr>
                </a:solidFill>
                <a:ea typeface="Calibri" pitchFamily="34" charset="0"/>
                <a:cs typeface="Arial" pitchFamily="34" charset="0"/>
              </a:rPr>
              <a:t>e</a:t>
            </a:r>
            <a:r>
              <a:rPr lang="es-ES" baseline="-30000" dirty="0" err="1" smtClean="0">
                <a:solidFill>
                  <a:schemeClr val="tx1">
                    <a:lumMod val="95000"/>
                    <a:lumOff val="5000"/>
                  </a:schemeClr>
                </a:solidFill>
                <a:ea typeface="Calibri" pitchFamily="34" charset="0"/>
                <a:cs typeface="Arial" pitchFamily="34" charset="0"/>
              </a:rPr>
              <a:t>x</a:t>
            </a:r>
            <a:r>
              <a:rPr lang="es-ES" dirty="0" smtClean="0">
                <a:solidFill>
                  <a:schemeClr val="tx1">
                    <a:lumMod val="95000"/>
                    <a:lumOff val="5000"/>
                  </a:schemeClr>
                </a:solidFill>
                <a:ea typeface="Calibri" pitchFamily="34" charset="0"/>
                <a:cs typeface="Arial" pitchFamily="34" charset="0"/>
              </a:rPr>
              <a:t>), de la población (</a:t>
            </a:r>
            <a:r>
              <a:rPr lang="es-ES" dirty="0" err="1" smtClean="0">
                <a:solidFill>
                  <a:schemeClr val="tx1">
                    <a:lumMod val="95000"/>
                    <a:lumOff val="5000"/>
                  </a:schemeClr>
                </a:solidFill>
                <a:ea typeface="Calibri" pitchFamily="34" charset="0"/>
                <a:cs typeface="Arial" pitchFamily="34" charset="0"/>
              </a:rPr>
              <a:t>Pob</a:t>
            </a:r>
            <a:r>
              <a:rPr lang="es-ES" dirty="0" smtClean="0">
                <a:solidFill>
                  <a:schemeClr val="tx1">
                    <a:lumMod val="95000"/>
                    <a:lumOff val="5000"/>
                  </a:schemeClr>
                </a:solidFill>
                <a:ea typeface="Calibri" pitchFamily="34" charset="0"/>
                <a:cs typeface="Arial" pitchFamily="34" charset="0"/>
              </a:rPr>
              <a:t>), de las preferencias de los consumidores (</a:t>
            </a:r>
            <a:r>
              <a:rPr lang="es-ES" dirty="0" err="1" smtClean="0">
                <a:solidFill>
                  <a:schemeClr val="tx1">
                    <a:lumMod val="95000"/>
                    <a:lumOff val="5000"/>
                  </a:schemeClr>
                </a:solidFill>
                <a:ea typeface="Calibri" pitchFamily="34" charset="0"/>
                <a:cs typeface="Arial" pitchFamily="34" charset="0"/>
              </a:rPr>
              <a:t>Pref</a:t>
            </a:r>
            <a:r>
              <a:rPr lang="es-ES" dirty="0" smtClean="0">
                <a:solidFill>
                  <a:schemeClr val="tx1">
                    <a:lumMod val="95000"/>
                    <a:lumOff val="5000"/>
                  </a:schemeClr>
                </a:solidFill>
                <a:ea typeface="Calibri" pitchFamily="34" charset="0"/>
                <a:cs typeface="Arial" pitchFamily="34" charset="0"/>
              </a:rPr>
              <a:t>.), y otros.</a:t>
            </a:r>
            <a:endParaRPr lang="es-ES" sz="3200" dirty="0" smtClean="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PE" sz="3600" dirty="0" smtClean="0">
                <a:solidFill>
                  <a:schemeClr val="tx1">
                    <a:lumMod val="95000"/>
                    <a:lumOff val="5000"/>
                  </a:schemeClr>
                </a:solidFill>
                <a:latin typeface="Algerian" pitchFamily="82" charset="0"/>
              </a:rPr>
              <a:t>CONCLUSIÓN</a:t>
            </a:r>
            <a:endParaRPr lang="es-PE" sz="3600" dirty="0">
              <a:solidFill>
                <a:schemeClr val="tx1">
                  <a:lumMod val="95000"/>
                  <a:lumOff val="5000"/>
                </a:schemeClr>
              </a:solidFill>
              <a:latin typeface="Algerian" pitchFamily="82" charset="0"/>
            </a:endParaRPr>
          </a:p>
        </p:txBody>
      </p:sp>
      <p:sp>
        <p:nvSpPr>
          <p:cNvPr id="3" name="2 Marcador de contenido"/>
          <p:cNvSpPr>
            <a:spLocks noGrp="1"/>
          </p:cNvSpPr>
          <p:nvPr>
            <p:ph sz="quarter" idx="1"/>
          </p:nvPr>
        </p:nvSpPr>
        <p:spPr>
          <a:xfrm>
            <a:off x="1428728" y="1785926"/>
            <a:ext cx="6286544" cy="3714776"/>
          </a:xfrm>
        </p:spPr>
        <p:txBody>
          <a:bodyPr/>
          <a:lstStyle/>
          <a:p>
            <a:pPr algn="just">
              <a:buNone/>
            </a:pPr>
            <a:r>
              <a:rPr lang="es-PE" dirty="0" smtClean="0"/>
              <a:t>    </a:t>
            </a:r>
            <a:r>
              <a:rPr lang="es-PE" sz="1800" dirty="0" smtClean="0"/>
              <a:t>Hay una serie de factores determinantes de las cantidades que los consumidores desean adquirir de cada bien por unidad de tiempo, tales como las preferencia, la renta o ingresos en ese período, los precios de los demás bienes y, sobre todo, el precio del propio bien en cuestión. Si consideramos constantes todos los valores salvo el precio del bien, esto es, si aplicamos la condición ceteris paribus, podemos hablar, de la tabla de demanda del bien A por un consumidor determinado cuando consideramos la relación que existe entre la cantidad demandada y el precio de ese bien. </a:t>
            </a:r>
            <a:endParaRPr lang="es-PE"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PE" sz="3200" dirty="0" smtClean="0">
                <a:solidFill>
                  <a:schemeClr val="tx1">
                    <a:lumMod val="95000"/>
                    <a:lumOff val="5000"/>
                  </a:schemeClr>
                </a:solidFill>
                <a:latin typeface="Algerian" pitchFamily="82" charset="0"/>
              </a:rPr>
              <a:t>¿QUÉ ES LA DEMANDA?</a:t>
            </a:r>
            <a:endParaRPr lang="es-PE" sz="3200" dirty="0">
              <a:solidFill>
                <a:schemeClr val="tx1">
                  <a:lumMod val="95000"/>
                  <a:lumOff val="5000"/>
                </a:schemeClr>
              </a:solidFill>
              <a:latin typeface="Algerian" pitchFamily="82" charset="0"/>
            </a:endParaRPr>
          </a:p>
        </p:txBody>
      </p:sp>
      <p:sp>
        <p:nvSpPr>
          <p:cNvPr id="3" name="2 Marcador de contenido"/>
          <p:cNvSpPr>
            <a:spLocks noGrp="1"/>
          </p:cNvSpPr>
          <p:nvPr>
            <p:ph sz="quarter" idx="1"/>
          </p:nvPr>
        </p:nvSpPr>
        <p:spPr>
          <a:xfrm>
            <a:off x="4572000" y="2571744"/>
            <a:ext cx="3281362" cy="3373578"/>
          </a:xfrm>
        </p:spPr>
        <p:txBody>
          <a:bodyPr>
            <a:normAutofit/>
          </a:bodyPr>
          <a:lstStyle/>
          <a:p>
            <a:pPr algn="just">
              <a:buNone/>
            </a:pPr>
            <a:r>
              <a:rPr lang="es-PE" sz="1800" dirty="0" smtClean="0"/>
              <a:t>     Es la cantidad de bienes y/o servicios que los compradores o consumidores están dispuestos a adquirir para satisfacer sus necesidades o deseos, quienes además, tienen la capacidad de pago para realizar la transacción a un precio determinado y en un lugar establecido.</a:t>
            </a:r>
            <a:endParaRPr lang="es-PE" sz="1800" dirty="0"/>
          </a:p>
        </p:txBody>
      </p:sp>
      <p:pic>
        <p:nvPicPr>
          <p:cNvPr id="1026" name="Picture 2"/>
          <p:cNvPicPr>
            <a:picLocks noChangeAspect="1" noChangeArrowheads="1"/>
          </p:cNvPicPr>
          <p:nvPr/>
        </p:nvPicPr>
        <p:blipFill>
          <a:blip r:embed="rId2" cstate="print">
            <a:lum/>
          </a:blip>
          <a:srcRect/>
          <a:stretch>
            <a:fillRect/>
          </a:stretch>
        </p:blipFill>
        <p:spPr bwMode="auto">
          <a:xfrm>
            <a:off x="1142976" y="2143116"/>
            <a:ext cx="2401795" cy="35719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642910" y="571480"/>
            <a:ext cx="7467600" cy="3000396"/>
          </a:xfrm>
        </p:spPr>
        <p:txBody>
          <a:bodyPr>
            <a:normAutofit/>
          </a:bodyPr>
          <a:lstStyle/>
          <a:p>
            <a:pPr algn="just">
              <a:buNone/>
            </a:pPr>
            <a:r>
              <a:rPr lang="es-PE" sz="4000" dirty="0" smtClean="0"/>
              <a:t>  La demanda de un bien determina la cantidad de dicho bien que los compradores desean  comprar para cada nivel de precio.</a:t>
            </a:r>
            <a:endParaRPr lang="es-PE" sz="4000" dirty="0"/>
          </a:p>
        </p:txBody>
      </p:sp>
      <p:pic>
        <p:nvPicPr>
          <p:cNvPr id="2050" name="Picture 2"/>
          <p:cNvPicPr>
            <a:picLocks noChangeAspect="1" noChangeArrowheads="1"/>
          </p:cNvPicPr>
          <p:nvPr/>
        </p:nvPicPr>
        <p:blipFill>
          <a:blip r:embed="rId2" cstate="print"/>
          <a:srcRect/>
          <a:stretch>
            <a:fillRect/>
          </a:stretch>
        </p:blipFill>
        <p:spPr bwMode="auto">
          <a:xfrm>
            <a:off x="2500298" y="3357562"/>
            <a:ext cx="4491041" cy="3186454"/>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http://es.geocities.com/efpi01/Trabajo1/Paginas/A6_archivos/image12.gif"/>
          <p:cNvPicPr/>
          <p:nvPr/>
        </p:nvPicPr>
        <p:blipFill>
          <a:blip r:embed="rId2" cstate="print"/>
          <a:srcRect/>
          <a:stretch>
            <a:fillRect/>
          </a:stretch>
        </p:blipFill>
        <p:spPr bwMode="auto">
          <a:xfrm>
            <a:off x="1500166" y="1214422"/>
            <a:ext cx="5214974" cy="2810556"/>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5" name="4 Onda"/>
          <p:cNvSpPr/>
          <p:nvPr/>
        </p:nvSpPr>
        <p:spPr>
          <a:xfrm>
            <a:off x="642910" y="4000504"/>
            <a:ext cx="7429552" cy="2643206"/>
          </a:xfrm>
          <a:prstGeom prst="wave">
            <a:avLst/>
          </a:prstGeom>
          <a:solidFill>
            <a:srgbClr val="7030A0"/>
          </a:solidFill>
          <a:ln w="285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None/>
            </a:pPr>
            <a:r>
              <a:rPr lang="es-ES" dirty="0" smtClean="0"/>
              <a:t>La demanda puede ser expresada gráficamente por medio de la </a:t>
            </a:r>
            <a:r>
              <a:rPr lang="es-ES" dirty="0" smtClean="0">
                <a:solidFill>
                  <a:schemeClr val="tx1"/>
                </a:solidFill>
                <a:hlinkClick r:id="rId3" tooltip="Curva de la demanda"/>
              </a:rPr>
              <a:t>curva de la demanda</a:t>
            </a:r>
            <a:r>
              <a:rPr lang="es-ES" dirty="0" smtClean="0"/>
              <a:t>. La pendiente de la curva determina cómo aumenta o disminuye la demanda ante una disminución o un aumento del </a:t>
            </a:r>
            <a:r>
              <a:rPr lang="es-ES" dirty="0" smtClean="0">
                <a:hlinkClick r:id="rId4" tooltip="Precio"/>
              </a:rPr>
              <a:t>precio</a:t>
            </a:r>
            <a:r>
              <a:rPr lang="es-ES" dirty="0" smtClean="0"/>
              <a:t>. Este concepto se denomina la </a:t>
            </a:r>
            <a:r>
              <a:rPr lang="es-ES" dirty="0" smtClean="0">
                <a:hlinkClick r:id="rId5" tooltip="Elasticidad"/>
              </a:rPr>
              <a:t>elasticidad</a:t>
            </a:r>
            <a:r>
              <a:rPr lang="es-ES" dirty="0" smtClean="0"/>
              <a:t> de la curva de demanda. </a:t>
            </a:r>
            <a:endParaRPr lang="es-PE" dirty="0" smtClean="0"/>
          </a:p>
        </p:txBody>
      </p:sp>
      <p:sp>
        <p:nvSpPr>
          <p:cNvPr id="7" name="6 CuadroTexto"/>
          <p:cNvSpPr txBox="1"/>
          <p:nvPr/>
        </p:nvSpPr>
        <p:spPr>
          <a:xfrm>
            <a:off x="1714480" y="285728"/>
            <a:ext cx="5214974" cy="584775"/>
          </a:xfrm>
          <a:prstGeom prst="rect">
            <a:avLst/>
          </a:prstGeom>
          <a:noFill/>
        </p:spPr>
        <p:txBody>
          <a:bodyPr wrap="square" rtlCol="0">
            <a:spAutoFit/>
          </a:bodyPr>
          <a:lstStyle/>
          <a:p>
            <a:pPr algn="ctr"/>
            <a:r>
              <a:rPr lang="es-PE" sz="3200" dirty="0" smtClean="0">
                <a:latin typeface="Algerian" pitchFamily="82" charset="0"/>
              </a:rPr>
              <a:t>GRAFICO DE LA DEMANDA</a:t>
            </a:r>
            <a:endParaRPr lang="es-PE" sz="3200" dirty="0">
              <a:latin typeface="Algerian" pitchFamily="82"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14480" y="285728"/>
            <a:ext cx="5786478" cy="846158"/>
          </a:xfrm>
        </p:spPr>
        <p:txBody>
          <a:bodyPr>
            <a:normAutofit/>
          </a:bodyPr>
          <a:lstStyle/>
          <a:p>
            <a:pPr algn="ctr"/>
            <a:r>
              <a:rPr lang="es-PE" sz="3200" dirty="0" smtClean="0">
                <a:solidFill>
                  <a:schemeClr val="tx1"/>
                </a:solidFill>
                <a:latin typeface="Algerian" pitchFamily="82" charset="0"/>
              </a:rPr>
              <a:t>LEY DE LA DEMANDA</a:t>
            </a:r>
            <a:endParaRPr lang="es-PE" sz="3200" dirty="0">
              <a:solidFill>
                <a:schemeClr val="tx1"/>
              </a:solidFill>
              <a:latin typeface="Algerian" pitchFamily="82" charset="0"/>
            </a:endParaRPr>
          </a:p>
        </p:txBody>
      </p:sp>
      <p:sp>
        <p:nvSpPr>
          <p:cNvPr id="3" name="2 Marcador de contenido"/>
          <p:cNvSpPr>
            <a:spLocks noGrp="1"/>
          </p:cNvSpPr>
          <p:nvPr>
            <p:ph sz="quarter" idx="1"/>
          </p:nvPr>
        </p:nvSpPr>
        <p:spPr>
          <a:xfrm>
            <a:off x="714348" y="1571612"/>
            <a:ext cx="4572032" cy="2571768"/>
          </a:xfrm>
        </p:spPr>
        <p:txBody>
          <a:bodyPr>
            <a:normAutofit/>
          </a:bodyPr>
          <a:lstStyle/>
          <a:p>
            <a:pPr algn="just">
              <a:buNone/>
            </a:pPr>
            <a:r>
              <a:rPr lang="es-PE" dirty="0" smtClean="0"/>
              <a:t>   La cantidad de un bien demandado esta relacionada inversamente con su precio, si las demás variables se mantienen constantes.</a:t>
            </a:r>
            <a:endParaRPr lang="es-PE" dirty="0"/>
          </a:p>
        </p:txBody>
      </p:sp>
      <p:pic>
        <p:nvPicPr>
          <p:cNvPr id="3074" name="Picture 2"/>
          <p:cNvPicPr>
            <a:picLocks noChangeAspect="1" noChangeArrowheads="1"/>
          </p:cNvPicPr>
          <p:nvPr/>
        </p:nvPicPr>
        <p:blipFill>
          <a:blip r:embed="rId2" cstate="print"/>
          <a:srcRect/>
          <a:stretch>
            <a:fillRect/>
          </a:stretch>
        </p:blipFill>
        <p:spPr bwMode="auto">
          <a:xfrm>
            <a:off x="5214942" y="3500438"/>
            <a:ext cx="3447653" cy="308134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214290"/>
            <a:ext cx="7496204" cy="1417638"/>
          </a:xfrm>
        </p:spPr>
        <p:txBody>
          <a:bodyPr>
            <a:normAutofit fontScale="90000"/>
          </a:bodyPr>
          <a:lstStyle/>
          <a:p>
            <a:pPr algn="ctr"/>
            <a:r>
              <a:rPr lang="es-PE" sz="3600" dirty="0" smtClean="0">
                <a:solidFill>
                  <a:schemeClr val="tx1"/>
                </a:solidFill>
                <a:latin typeface="Algerian" pitchFamily="82" charset="0"/>
              </a:rPr>
              <a:t>Desplazamientos de la curva </a:t>
            </a:r>
            <a:br>
              <a:rPr lang="es-PE" sz="3600" dirty="0" smtClean="0">
                <a:solidFill>
                  <a:schemeClr val="tx1"/>
                </a:solidFill>
                <a:latin typeface="Algerian" pitchFamily="82" charset="0"/>
              </a:rPr>
            </a:br>
            <a:r>
              <a:rPr lang="es-PE" sz="3600" dirty="0" smtClean="0">
                <a:solidFill>
                  <a:schemeClr val="tx1"/>
                </a:solidFill>
                <a:latin typeface="Algerian" pitchFamily="82" charset="0"/>
              </a:rPr>
              <a:t>de demanda</a:t>
            </a:r>
            <a:r>
              <a:rPr lang="es-PE" dirty="0" smtClean="0"/>
              <a:t/>
            </a:r>
            <a:br>
              <a:rPr lang="es-PE" dirty="0" smtClean="0"/>
            </a:br>
            <a:endParaRPr lang="es-PE" dirty="0"/>
          </a:p>
        </p:txBody>
      </p:sp>
      <p:sp>
        <p:nvSpPr>
          <p:cNvPr id="3" name="2 Marcador de contenido"/>
          <p:cNvSpPr>
            <a:spLocks noGrp="1"/>
          </p:cNvSpPr>
          <p:nvPr>
            <p:ph sz="quarter" idx="1"/>
          </p:nvPr>
        </p:nvSpPr>
        <p:spPr>
          <a:xfrm>
            <a:off x="857224" y="1714488"/>
            <a:ext cx="7467600" cy="3357586"/>
          </a:xfrm>
        </p:spPr>
        <p:txBody>
          <a:bodyPr/>
          <a:lstStyle/>
          <a:p>
            <a:pPr algn="just">
              <a:buNone/>
            </a:pPr>
            <a:r>
              <a:rPr lang="es-PE" sz="1800" dirty="0" smtClean="0"/>
              <a:t>     </a:t>
            </a:r>
          </a:p>
          <a:p>
            <a:pPr algn="just">
              <a:buNone/>
            </a:pPr>
            <a:endParaRPr lang="es-PE" sz="1800" dirty="0" smtClean="0"/>
          </a:p>
          <a:p>
            <a:pPr algn="just">
              <a:buNone/>
            </a:pPr>
            <a:r>
              <a:rPr lang="es-PE" sz="1800" dirty="0" smtClean="0">
                <a:solidFill>
                  <a:srgbClr val="7030A0"/>
                </a:solidFill>
              </a:rPr>
              <a:t>     La forma de la curva de demanda de todos los bienes y servicios normales es siempre decreciente como consecuencia de la ley universal de que a precios más bajos los consumidores demandarán más cantidad del producto. </a:t>
            </a:r>
          </a:p>
          <a:p>
            <a:pPr algn="just">
              <a:buNone/>
            </a:pPr>
            <a:r>
              <a:rPr lang="es-PE" sz="1800" dirty="0" smtClean="0">
                <a:solidFill>
                  <a:srgbClr val="7030A0"/>
                </a:solidFill>
              </a:rPr>
              <a:t>     También es normal que presenten una curvatura convexa hacia el origen por razones que veremos más adelante, al estudiar la elasticidad de la demanda. </a:t>
            </a:r>
          </a:p>
          <a:p>
            <a:pPr algn="just">
              <a:buNone/>
            </a:pPr>
            <a:r>
              <a:rPr lang="es-PE" sz="1800" dirty="0" smtClean="0">
                <a:solidFill>
                  <a:srgbClr val="7030A0"/>
                </a:solidFill>
              </a:rPr>
              <a:t>     La "curva" de demanda que representamos en el gráfico interactivo adjunto es una línea recta, para simplificar.</a:t>
            </a:r>
            <a:r>
              <a:rPr lang="es-PE" sz="1800" b="1" dirty="0" smtClean="0">
                <a:solidFill>
                  <a:srgbClr val="7030A0"/>
                </a:solidFill>
              </a:rPr>
              <a:t> </a:t>
            </a:r>
            <a:endParaRPr lang="es-PE" sz="1800" dirty="0" smtClean="0">
              <a:solidFill>
                <a:srgbClr val="7030A0"/>
              </a:solidFill>
            </a:endParaRPr>
          </a:p>
          <a:p>
            <a:pPr>
              <a:buNone/>
            </a:pPr>
            <a:endParaRPr lang="es-P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http://www.economia.ws/imagenes/ddmanda.jpg"/>
          <p:cNvPicPr/>
          <p:nvPr/>
        </p:nvPicPr>
        <p:blipFill>
          <a:blip r:embed="rId2" cstate="print"/>
          <a:srcRect/>
          <a:stretch>
            <a:fillRect/>
          </a:stretch>
        </p:blipFill>
        <p:spPr bwMode="auto">
          <a:xfrm>
            <a:off x="2143108" y="1428736"/>
            <a:ext cx="5072098" cy="414340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85786" y="500042"/>
            <a:ext cx="7467600" cy="1143000"/>
          </a:xfrm>
        </p:spPr>
        <p:txBody>
          <a:bodyPr>
            <a:normAutofit/>
          </a:bodyPr>
          <a:lstStyle/>
          <a:p>
            <a:pPr algn="ctr"/>
            <a:r>
              <a:rPr lang="es-ES" sz="3200" dirty="0" smtClean="0">
                <a:solidFill>
                  <a:schemeClr val="tx1">
                    <a:lumMod val="95000"/>
                    <a:lumOff val="5000"/>
                  </a:schemeClr>
                </a:solidFill>
                <a:latin typeface="Algerian" pitchFamily="82" charset="0"/>
              </a:rPr>
              <a:t>LOS DETERMINANTES DE LA DEMANDA</a:t>
            </a:r>
            <a:r>
              <a:rPr lang="es-PE" dirty="0" smtClean="0"/>
              <a:t/>
            </a:r>
            <a:br>
              <a:rPr lang="es-PE" dirty="0" smtClean="0"/>
            </a:br>
            <a:endParaRPr lang="es-PE" dirty="0"/>
          </a:p>
        </p:txBody>
      </p:sp>
      <p:sp>
        <p:nvSpPr>
          <p:cNvPr id="3" name="2 Marcador de contenido"/>
          <p:cNvSpPr>
            <a:spLocks noGrp="1"/>
          </p:cNvSpPr>
          <p:nvPr>
            <p:ph sz="quarter" idx="1"/>
          </p:nvPr>
        </p:nvSpPr>
        <p:spPr>
          <a:xfrm>
            <a:off x="1785918" y="1928802"/>
            <a:ext cx="5043494" cy="4071966"/>
          </a:xfrm>
        </p:spPr>
        <p:txBody>
          <a:bodyPr/>
          <a:lstStyle/>
          <a:p>
            <a:pPr algn="just">
              <a:buNone/>
            </a:pPr>
            <a:r>
              <a:rPr lang="es-ES" sz="1800" dirty="0" smtClean="0"/>
              <a:t>     </a:t>
            </a:r>
            <a:r>
              <a:rPr lang="es-ES" sz="1800" b="1" dirty="0" smtClean="0"/>
              <a:t>LAS RENTAS</a:t>
            </a:r>
            <a:r>
              <a:rPr lang="es-ES" sz="1800" dirty="0" smtClean="0"/>
              <a:t>.- Es evidente que la renta influye en la cantidad que compran los individuos de la mayoría de los bienes y </a:t>
            </a:r>
            <a:r>
              <a:rPr lang="es-ES" sz="1800" dirty="0" smtClean="0">
                <a:hlinkClick r:id="rId2"/>
              </a:rPr>
              <a:t>servicios</a:t>
            </a:r>
            <a:r>
              <a:rPr lang="es-ES" sz="1800" dirty="0" smtClean="0"/>
              <a:t> a un precio dado cualquiera. </a:t>
            </a:r>
          </a:p>
          <a:p>
            <a:pPr algn="just">
              <a:buNone/>
            </a:pPr>
            <a:r>
              <a:rPr lang="es-ES" sz="1800" dirty="0" smtClean="0"/>
              <a:t>     En el caso de la mayoría de los bienes, la cantidad demandada a un precio cualquiera aumenta con la renta. Los bienes que tiene tienen esta </a:t>
            </a:r>
            <a:r>
              <a:rPr lang="es-ES" sz="1800" dirty="0" smtClean="0">
                <a:hlinkClick r:id="rId3"/>
              </a:rPr>
              <a:t>propiedad</a:t>
            </a:r>
            <a:r>
              <a:rPr lang="es-ES" sz="1800" dirty="0" smtClean="0"/>
              <a:t> se denominan bienes normales. </a:t>
            </a:r>
          </a:p>
          <a:p>
            <a:pPr algn="just">
              <a:buNone/>
            </a:pPr>
            <a:r>
              <a:rPr lang="es-ES" sz="1800" dirty="0" smtClean="0"/>
              <a:t>     Los llamados bienes inferiores (como la carne picada que tiene mucha grasa) constituye la excepción a este patrón general.</a:t>
            </a:r>
            <a:endParaRPr lang="es-PE" sz="1800" dirty="0" smtClean="0"/>
          </a:p>
          <a:p>
            <a:pPr>
              <a:buNone/>
            </a:pPr>
            <a:endParaRPr lang="es-P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http://www.monografias.com/trabajos30/la-oferta/Image2074.gif"/>
          <p:cNvPicPr/>
          <p:nvPr/>
        </p:nvPicPr>
        <p:blipFill>
          <a:blip r:embed="rId2" cstate="print"/>
          <a:srcRect/>
          <a:stretch>
            <a:fillRect/>
          </a:stretch>
        </p:blipFill>
        <p:spPr bwMode="auto">
          <a:xfrm>
            <a:off x="785786" y="428604"/>
            <a:ext cx="4214842" cy="2836863"/>
          </a:xfrm>
          <a:prstGeom prst="roundRect">
            <a:avLst>
              <a:gd name="adj" fmla="val 16667"/>
            </a:avLst>
          </a:prstGeom>
          <a:ln>
            <a:noFill/>
          </a:ln>
          <a:effectLst>
            <a:glow rad="228600">
              <a:schemeClr val="accent1">
                <a:satMod val="175000"/>
                <a:alpha val="40000"/>
              </a:schemeClr>
            </a:glow>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5" name="4 Imagen" descr="http://www.monografias.com/trabajos30/la-oferta/Image2075.gif"/>
          <p:cNvPicPr/>
          <p:nvPr/>
        </p:nvPicPr>
        <p:blipFill>
          <a:blip r:embed="rId3" cstate="print"/>
          <a:srcRect/>
          <a:stretch>
            <a:fillRect/>
          </a:stretch>
        </p:blipFill>
        <p:spPr bwMode="auto">
          <a:xfrm>
            <a:off x="4429124" y="3857628"/>
            <a:ext cx="3646805" cy="2545080"/>
          </a:xfrm>
          <a:prstGeom prst="roundRect">
            <a:avLst>
              <a:gd name="adj" fmla="val 16667"/>
            </a:avLst>
          </a:prstGeom>
          <a:ln>
            <a:noFill/>
          </a:ln>
          <a:effectLst>
            <a:glow rad="228600">
              <a:schemeClr val="accent1">
                <a:satMod val="175000"/>
                <a:alpha val="40000"/>
              </a:schemeClr>
            </a:glow>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lásico de Office">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75</TotalTime>
  <Words>873</Words>
  <Application>Microsoft Office PowerPoint</Application>
  <PresentationFormat>Presentación en pantalla (4:3)</PresentationFormat>
  <Paragraphs>40</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Mirador</vt:lpstr>
      <vt:lpstr>Diapositiva 1</vt:lpstr>
      <vt:lpstr>¿QUÉ ES LA DEMANDA?</vt:lpstr>
      <vt:lpstr>Diapositiva 3</vt:lpstr>
      <vt:lpstr>Diapositiva 4</vt:lpstr>
      <vt:lpstr>LEY DE LA DEMANDA</vt:lpstr>
      <vt:lpstr>Desplazamientos de la curva  de demanda </vt:lpstr>
      <vt:lpstr>Diapositiva 7</vt:lpstr>
      <vt:lpstr>LOS DETERMINANTES DE LA DEMANDA </vt:lpstr>
      <vt:lpstr>Diapositiva 9</vt:lpstr>
      <vt:lpstr>Diapositiva 10</vt:lpstr>
      <vt:lpstr>Diapositiva 11</vt:lpstr>
      <vt:lpstr>Diapositiva 12</vt:lpstr>
      <vt:lpstr>Diapositiva 13</vt:lpstr>
      <vt:lpstr>CONCLUSIÓN</vt:lpstr>
    </vt:vector>
  </TitlesOfParts>
  <Company>idat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idat</dc:creator>
  <cp:lastModifiedBy>jr</cp:lastModifiedBy>
  <cp:revision>9</cp:revision>
  <dcterms:created xsi:type="dcterms:W3CDTF">2008-08-13T18:15:53Z</dcterms:created>
  <dcterms:modified xsi:type="dcterms:W3CDTF">2011-09-15T01:50:30Z</dcterms:modified>
</cp:coreProperties>
</file>